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93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7B1934-A291-412B-99F1-F512D05FD5B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4A5DE75-18F2-47A1-B144-2625C8057292}">
      <dgm:prSet phldrT="[Texte]" custT="1"/>
      <dgm:spPr/>
      <dgm:t>
        <a:bodyPr/>
        <a:lstStyle/>
        <a:p>
          <a:pPr algn="l"/>
          <a:r>
            <a:rPr lang="fr-FR" sz="1100" dirty="0" smtClean="0"/>
            <a:t>Répartition primaire </a:t>
          </a:r>
        </a:p>
        <a:p>
          <a:pPr algn="l"/>
          <a:r>
            <a:rPr lang="fr-FR" sz="1100" dirty="0" smtClean="0"/>
            <a:t>1) Mondiale </a:t>
          </a:r>
        </a:p>
        <a:p>
          <a:pPr algn="l"/>
          <a:r>
            <a:rPr lang="fr-FR" sz="1100" dirty="0" smtClean="0"/>
            <a:t>2) Nationale </a:t>
          </a:r>
        </a:p>
        <a:p>
          <a:pPr algn="l"/>
          <a:r>
            <a:rPr lang="fr-FR" sz="1100" dirty="0" smtClean="0"/>
            <a:t>3) Région</a:t>
          </a:r>
        </a:p>
        <a:p>
          <a:pPr algn="l"/>
          <a:r>
            <a:rPr lang="fr-FR" sz="1100" dirty="0" smtClean="0"/>
            <a:t>4) Département</a:t>
          </a:r>
        </a:p>
        <a:p>
          <a:pPr algn="l"/>
          <a:r>
            <a:rPr lang="fr-FR" sz="1100" dirty="0" smtClean="0"/>
            <a:t>5) Commune</a:t>
          </a:r>
          <a:endParaRPr lang="fr-FR" sz="1100" dirty="0"/>
        </a:p>
      </dgm:t>
    </dgm:pt>
    <dgm:pt modelId="{142778B2-917F-4A57-8919-720BF3115B5A}" type="parTrans" cxnId="{F2644985-8FB9-4A00-ADFC-AFA8AE52B764}">
      <dgm:prSet/>
      <dgm:spPr/>
      <dgm:t>
        <a:bodyPr/>
        <a:lstStyle/>
        <a:p>
          <a:endParaRPr lang="fr-FR"/>
        </a:p>
      </dgm:t>
    </dgm:pt>
    <dgm:pt modelId="{EB151952-26CB-495E-85EF-7A56AD73518E}" type="sibTrans" cxnId="{F2644985-8FB9-4A00-ADFC-AFA8AE52B764}">
      <dgm:prSet/>
      <dgm:spPr/>
      <dgm:t>
        <a:bodyPr/>
        <a:lstStyle/>
        <a:p>
          <a:endParaRPr lang="fr-FR"/>
        </a:p>
      </dgm:t>
    </dgm:pt>
    <dgm:pt modelId="{29F91120-0404-490A-8DC2-473B242FD188}">
      <dgm:prSet phldrT="[Texte]" custT="1"/>
      <dgm:spPr/>
      <dgm:t>
        <a:bodyPr/>
        <a:lstStyle/>
        <a:p>
          <a:r>
            <a:rPr lang="fr-FR" sz="1100" dirty="0" smtClean="0"/>
            <a:t>Débat d’experts</a:t>
          </a:r>
          <a:endParaRPr lang="fr-FR" sz="1100" dirty="0"/>
        </a:p>
      </dgm:t>
    </dgm:pt>
    <dgm:pt modelId="{21534C26-A658-46C5-83D4-D7F2FBE0B6FB}" type="parTrans" cxnId="{BF544877-48AF-4517-A0A2-05B50F9ACED7}">
      <dgm:prSet/>
      <dgm:spPr/>
      <dgm:t>
        <a:bodyPr/>
        <a:lstStyle/>
        <a:p>
          <a:endParaRPr lang="fr-FR"/>
        </a:p>
      </dgm:t>
    </dgm:pt>
    <dgm:pt modelId="{790C18F9-D80E-421B-9305-910609F7135D}" type="sibTrans" cxnId="{BF544877-48AF-4517-A0A2-05B50F9ACED7}">
      <dgm:prSet/>
      <dgm:spPr/>
      <dgm:t>
        <a:bodyPr/>
        <a:lstStyle/>
        <a:p>
          <a:endParaRPr lang="fr-FR"/>
        </a:p>
      </dgm:t>
    </dgm:pt>
    <dgm:pt modelId="{DB4CE19B-3467-4633-ADAD-DDF1FC06CE1F}">
      <dgm:prSet phldrT="[Texte]" custT="1"/>
      <dgm:spPr/>
      <dgm:t>
        <a:bodyPr/>
        <a:lstStyle/>
        <a:p>
          <a:r>
            <a:rPr lang="fr-FR" sz="1100" dirty="0" smtClean="0"/>
            <a:t>Vote par utilisation de sa signature électronique </a:t>
          </a:r>
          <a:endParaRPr lang="fr-FR" sz="1100" dirty="0"/>
        </a:p>
      </dgm:t>
    </dgm:pt>
    <dgm:pt modelId="{0538D273-FC5C-4EA2-A8AE-AAE9BB0878E1}" type="parTrans" cxnId="{6D65E2F9-9B75-4256-B365-D5E6F6474894}">
      <dgm:prSet/>
      <dgm:spPr/>
      <dgm:t>
        <a:bodyPr/>
        <a:lstStyle/>
        <a:p>
          <a:endParaRPr lang="fr-FR"/>
        </a:p>
      </dgm:t>
    </dgm:pt>
    <dgm:pt modelId="{92AAABFC-5DDA-4BC3-822C-712C7A96FB02}" type="sibTrans" cxnId="{6D65E2F9-9B75-4256-B365-D5E6F6474894}">
      <dgm:prSet/>
      <dgm:spPr/>
      <dgm:t>
        <a:bodyPr/>
        <a:lstStyle/>
        <a:p>
          <a:endParaRPr lang="fr-FR"/>
        </a:p>
      </dgm:t>
    </dgm:pt>
    <dgm:pt modelId="{B4CC124D-9926-4F20-A8A0-6BC31CE20E02}">
      <dgm:prSet phldrT="[Texte]" custT="1"/>
      <dgm:spPr/>
      <dgm:t>
        <a:bodyPr/>
        <a:lstStyle/>
        <a:p>
          <a:r>
            <a:rPr lang="fr-FR" sz="1100" dirty="0" smtClean="0"/>
            <a:t>Contrôle juridique et promulgation (garant du respect de la cohésion nationale – ex: rejet de demande communautariste locale)</a:t>
          </a:r>
          <a:endParaRPr lang="fr-FR" sz="1100" dirty="0"/>
        </a:p>
      </dgm:t>
    </dgm:pt>
    <dgm:pt modelId="{0ECDD212-9065-4306-AF88-C70F3B2169A1}" type="parTrans" cxnId="{B6A1CE8C-2B58-44F5-BFD9-1343DC33ABF7}">
      <dgm:prSet/>
      <dgm:spPr/>
      <dgm:t>
        <a:bodyPr/>
        <a:lstStyle/>
        <a:p>
          <a:endParaRPr lang="fr-FR"/>
        </a:p>
      </dgm:t>
    </dgm:pt>
    <dgm:pt modelId="{DD3930FD-C669-49BA-98A7-91A79BEE3AD4}" type="sibTrans" cxnId="{B6A1CE8C-2B58-44F5-BFD9-1343DC33ABF7}">
      <dgm:prSet/>
      <dgm:spPr/>
      <dgm:t>
        <a:bodyPr/>
        <a:lstStyle/>
        <a:p>
          <a:endParaRPr lang="fr-FR"/>
        </a:p>
      </dgm:t>
    </dgm:pt>
    <dgm:pt modelId="{6993F3A2-58E4-4E66-B791-A7932166FAD0}" type="pres">
      <dgm:prSet presAssocID="{F57B1934-A291-412B-99F1-F512D05FD5B2}" presName="CompostProcess" presStyleCnt="0">
        <dgm:presLayoutVars>
          <dgm:dir/>
          <dgm:resizeHandles val="exact"/>
        </dgm:presLayoutVars>
      </dgm:prSet>
      <dgm:spPr/>
    </dgm:pt>
    <dgm:pt modelId="{7BC676DB-BE68-48A1-B93D-05B481AF46B6}" type="pres">
      <dgm:prSet presAssocID="{F57B1934-A291-412B-99F1-F512D05FD5B2}" presName="arrow" presStyleLbl="bgShp" presStyleIdx="0" presStyleCnt="1" custScaleX="117647" custLinFactNeighborX="-38364" custLinFactNeighborY="14225"/>
      <dgm:spPr/>
    </dgm:pt>
    <dgm:pt modelId="{9F7F792B-D7B0-408C-B8DD-F86581C90F82}" type="pres">
      <dgm:prSet presAssocID="{F57B1934-A291-412B-99F1-F512D05FD5B2}" presName="linearProcess" presStyleCnt="0"/>
      <dgm:spPr/>
    </dgm:pt>
    <dgm:pt modelId="{67287CE1-371D-4720-9854-E554BB6213B9}" type="pres">
      <dgm:prSet presAssocID="{34A5DE75-18F2-47A1-B144-2625C8057292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D15BCED-6AA4-4DD5-96AB-9E00CF9115F3}" type="pres">
      <dgm:prSet presAssocID="{EB151952-26CB-495E-85EF-7A56AD73518E}" presName="sibTrans" presStyleCnt="0"/>
      <dgm:spPr/>
    </dgm:pt>
    <dgm:pt modelId="{619006C7-92DE-48C8-B8A1-FE90FFFDF76D}" type="pres">
      <dgm:prSet presAssocID="{29F91120-0404-490A-8DC2-473B242FD188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6A8B24-6A6C-4C48-AFE0-6AEC5BC0D695}" type="pres">
      <dgm:prSet presAssocID="{790C18F9-D80E-421B-9305-910609F7135D}" presName="sibTrans" presStyleCnt="0"/>
      <dgm:spPr/>
    </dgm:pt>
    <dgm:pt modelId="{48746BE5-9E72-47F1-8141-D289709116F1}" type="pres">
      <dgm:prSet presAssocID="{DB4CE19B-3467-4633-ADAD-DDF1FC06CE1F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BD306E2-37FD-4BCF-AD3C-11FB393EF85F}" type="pres">
      <dgm:prSet presAssocID="{92AAABFC-5DDA-4BC3-822C-712C7A96FB02}" presName="sibTrans" presStyleCnt="0"/>
      <dgm:spPr/>
    </dgm:pt>
    <dgm:pt modelId="{D8633217-46A6-4DC0-8949-800CD5D2FCCB}" type="pres">
      <dgm:prSet presAssocID="{B4CC124D-9926-4F20-A8A0-6BC31CE20E02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12E257A-DAA1-4DF6-B342-F6057800B9FD}" type="presOf" srcId="{DB4CE19B-3467-4633-ADAD-DDF1FC06CE1F}" destId="{48746BE5-9E72-47F1-8141-D289709116F1}" srcOrd="0" destOrd="0" presId="urn:microsoft.com/office/officeart/2005/8/layout/hProcess9"/>
    <dgm:cxn modelId="{6863AA38-4019-430D-8D3C-C86FC1BE85EA}" type="presOf" srcId="{34A5DE75-18F2-47A1-B144-2625C8057292}" destId="{67287CE1-371D-4720-9854-E554BB6213B9}" srcOrd="0" destOrd="0" presId="urn:microsoft.com/office/officeart/2005/8/layout/hProcess9"/>
    <dgm:cxn modelId="{11B8627D-F7EF-473B-A275-599B56BBE295}" type="presOf" srcId="{29F91120-0404-490A-8DC2-473B242FD188}" destId="{619006C7-92DE-48C8-B8A1-FE90FFFDF76D}" srcOrd="0" destOrd="0" presId="urn:microsoft.com/office/officeart/2005/8/layout/hProcess9"/>
    <dgm:cxn modelId="{AF536526-13CB-410C-9D57-8577AFE452E7}" type="presOf" srcId="{F57B1934-A291-412B-99F1-F512D05FD5B2}" destId="{6993F3A2-58E4-4E66-B791-A7932166FAD0}" srcOrd="0" destOrd="0" presId="urn:microsoft.com/office/officeart/2005/8/layout/hProcess9"/>
    <dgm:cxn modelId="{6D65E2F9-9B75-4256-B365-D5E6F6474894}" srcId="{F57B1934-A291-412B-99F1-F512D05FD5B2}" destId="{DB4CE19B-3467-4633-ADAD-DDF1FC06CE1F}" srcOrd="2" destOrd="0" parTransId="{0538D273-FC5C-4EA2-A8AE-AAE9BB0878E1}" sibTransId="{92AAABFC-5DDA-4BC3-822C-712C7A96FB02}"/>
    <dgm:cxn modelId="{BF544877-48AF-4517-A0A2-05B50F9ACED7}" srcId="{F57B1934-A291-412B-99F1-F512D05FD5B2}" destId="{29F91120-0404-490A-8DC2-473B242FD188}" srcOrd="1" destOrd="0" parTransId="{21534C26-A658-46C5-83D4-D7F2FBE0B6FB}" sibTransId="{790C18F9-D80E-421B-9305-910609F7135D}"/>
    <dgm:cxn modelId="{A6A7D224-8B1E-4872-BA43-AA2AFA831621}" type="presOf" srcId="{B4CC124D-9926-4F20-A8A0-6BC31CE20E02}" destId="{D8633217-46A6-4DC0-8949-800CD5D2FCCB}" srcOrd="0" destOrd="0" presId="urn:microsoft.com/office/officeart/2005/8/layout/hProcess9"/>
    <dgm:cxn modelId="{B6A1CE8C-2B58-44F5-BFD9-1343DC33ABF7}" srcId="{F57B1934-A291-412B-99F1-F512D05FD5B2}" destId="{B4CC124D-9926-4F20-A8A0-6BC31CE20E02}" srcOrd="3" destOrd="0" parTransId="{0ECDD212-9065-4306-AF88-C70F3B2169A1}" sibTransId="{DD3930FD-C669-49BA-98A7-91A79BEE3AD4}"/>
    <dgm:cxn modelId="{F2644985-8FB9-4A00-ADFC-AFA8AE52B764}" srcId="{F57B1934-A291-412B-99F1-F512D05FD5B2}" destId="{34A5DE75-18F2-47A1-B144-2625C8057292}" srcOrd="0" destOrd="0" parTransId="{142778B2-917F-4A57-8919-720BF3115B5A}" sibTransId="{EB151952-26CB-495E-85EF-7A56AD73518E}"/>
    <dgm:cxn modelId="{7A56BA9B-C586-43D4-B631-44EDBA1E3C87}" type="presParOf" srcId="{6993F3A2-58E4-4E66-B791-A7932166FAD0}" destId="{7BC676DB-BE68-48A1-B93D-05B481AF46B6}" srcOrd="0" destOrd="0" presId="urn:microsoft.com/office/officeart/2005/8/layout/hProcess9"/>
    <dgm:cxn modelId="{64A6EDD9-CDED-4D1A-80A2-A89A623CE22B}" type="presParOf" srcId="{6993F3A2-58E4-4E66-B791-A7932166FAD0}" destId="{9F7F792B-D7B0-408C-B8DD-F86581C90F82}" srcOrd="1" destOrd="0" presId="urn:microsoft.com/office/officeart/2005/8/layout/hProcess9"/>
    <dgm:cxn modelId="{6116544E-4DF1-41DA-994D-2148ACF35AD7}" type="presParOf" srcId="{9F7F792B-D7B0-408C-B8DD-F86581C90F82}" destId="{67287CE1-371D-4720-9854-E554BB6213B9}" srcOrd="0" destOrd="0" presId="urn:microsoft.com/office/officeart/2005/8/layout/hProcess9"/>
    <dgm:cxn modelId="{EEF044FF-4533-4DA0-8F2C-1E89DA0FB654}" type="presParOf" srcId="{9F7F792B-D7B0-408C-B8DD-F86581C90F82}" destId="{3D15BCED-6AA4-4DD5-96AB-9E00CF9115F3}" srcOrd="1" destOrd="0" presId="urn:microsoft.com/office/officeart/2005/8/layout/hProcess9"/>
    <dgm:cxn modelId="{203ACE58-5DE6-4B5A-94F0-41E8557CAD3D}" type="presParOf" srcId="{9F7F792B-D7B0-408C-B8DD-F86581C90F82}" destId="{619006C7-92DE-48C8-B8A1-FE90FFFDF76D}" srcOrd="2" destOrd="0" presId="urn:microsoft.com/office/officeart/2005/8/layout/hProcess9"/>
    <dgm:cxn modelId="{EE500CED-06A1-4CDB-BF09-EB8A5D85F120}" type="presParOf" srcId="{9F7F792B-D7B0-408C-B8DD-F86581C90F82}" destId="{636A8B24-6A6C-4C48-AFE0-6AEC5BC0D695}" srcOrd="3" destOrd="0" presId="urn:microsoft.com/office/officeart/2005/8/layout/hProcess9"/>
    <dgm:cxn modelId="{694DE95F-D6F2-4F16-AB86-D21AF39B443B}" type="presParOf" srcId="{9F7F792B-D7B0-408C-B8DD-F86581C90F82}" destId="{48746BE5-9E72-47F1-8141-D289709116F1}" srcOrd="4" destOrd="0" presId="urn:microsoft.com/office/officeart/2005/8/layout/hProcess9"/>
    <dgm:cxn modelId="{BAAC7BEF-4F13-4532-A77A-4A3DCB7D469B}" type="presParOf" srcId="{9F7F792B-D7B0-408C-B8DD-F86581C90F82}" destId="{9BD306E2-37FD-4BCF-AD3C-11FB393EF85F}" srcOrd="5" destOrd="0" presId="urn:microsoft.com/office/officeart/2005/8/layout/hProcess9"/>
    <dgm:cxn modelId="{7561F5F4-EB02-4B84-BBFA-6F7DE8E0730E}" type="presParOf" srcId="{9F7F792B-D7B0-408C-B8DD-F86581C90F82}" destId="{D8633217-46A6-4DC0-8949-800CD5D2FCCB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8E27AD-D626-493E-97A4-C4FD251C4F58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3E33E909-B0ED-4DBC-BA04-C333A446CB50}">
      <dgm:prSet phldrT="[Texte]" custT="1"/>
      <dgm:spPr/>
      <dgm:t>
        <a:bodyPr/>
        <a:lstStyle/>
        <a:p>
          <a:r>
            <a:rPr lang="fr-FR" sz="1100" b="1" noProof="0" dirty="0" smtClean="0"/>
            <a:t>3. Les besoins d’appartenance </a:t>
          </a:r>
          <a:endParaRPr lang="fr-FR" sz="1100" noProof="0" dirty="0"/>
        </a:p>
      </dgm:t>
    </dgm:pt>
    <dgm:pt modelId="{5B3B5B4F-CC15-41F7-87FA-C91CB1CB8BAA}" type="parTrans" cxnId="{765DBCDB-BFF5-4D8F-9A38-C8AF5EE26F18}">
      <dgm:prSet/>
      <dgm:spPr/>
      <dgm:t>
        <a:bodyPr/>
        <a:lstStyle/>
        <a:p>
          <a:endParaRPr lang="fr-FR" noProof="0" dirty="0"/>
        </a:p>
      </dgm:t>
    </dgm:pt>
    <dgm:pt modelId="{0EB942CA-842F-4014-83BF-18675CC4F280}" type="sibTrans" cxnId="{765DBCDB-BFF5-4D8F-9A38-C8AF5EE26F18}">
      <dgm:prSet/>
      <dgm:spPr/>
      <dgm:t>
        <a:bodyPr/>
        <a:lstStyle/>
        <a:p>
          <a:endParaRPr lang="fr-FR" noProof="0" dirty="0"/>
        </a:p>
      </dgm:t>
    </dgm:pt>
    <dgm:pt modelId="{857615CB-C4C1-4634-95C8-15918E4A9A6A}">
      <dgm:prSet phldrT="[Texte]" custT="1"/>
      <dgm:spPr/>
      <dgm:t>
        <a:bodyPr/>
        <a:lstStyle/>
        <a:p>
          <a:r>
            <a:rPr lang="fr-FR" sz="1100" b="1" noProof="0" dirty="0" smtClean="0"/>
            <a:t>2. Les besoins de sécurité</a:t>
          </a:r>
          <a:endParaRPr lang="fr-FR" sz="1100" noProof="0" dirty="0"/>
        </a:p>
      </dgm:t>
    </dgm:pt>
    <dgm:pt modelId="{95224C60-9C4F-480C-9420-F9D41B81E5C7}" type="parTrans" cxnId="{CF382383-FE4E-4D2B-B369-A51F8031D815}">
      <dgm:prSet/>
      <dgm:spPr/>
      <dgm:t>
        <a:bodyPr/>
        <a:lstStyle/>
        <a:p>
          <a:endParaRPr lang="fr-FR" noProof="0" dirty="0"/>
        </a:p>
      </dgm:t>
    </dgm:pt>
    <dgm:pt modelId="{81F374C3-482B-4332-911C-59790FC9F8B9}" type="sibTrans" cxnId="{CF382383-FE4E-4D2B-B369-A51F8031D815}">
      <dgm:prSet/>
      <dgm:spPr/>
      <dgm:t>
        <a:bodyPr/>
        <a:lstStyle/>
        <a:p>
          <a:endParaRPr lang="fr-FR" noProof="0" dirty="0"/>
        </a:p>
      </dgm:t>
    </dgm:pt>
    <dgm:pt modelId="{8218D0D5-3CFF-415C-84CF-4CB3CF0462AC}">
      <dgm:prSet phldrT="[Texte]" custT="1"/>
      <dgm:spPr/>
      <dgm:t>
        <a:bodyPr/>
        <a:lstStyle/>
        <a:p>
          <a:r>
            <a:rPr lang="fr-FR" sz="1100" b="1" noProof="0" dirty="0" smtClean="0"/>
            <a:t>1. Les besoins physiologiques</a:t>
          </a:r>
          <a:endParaRPr lang="fr-FR" sz="1100" noProof="0" dirty="0"/>
        </a:p>
      </dgm:t>
    </dgm:pt>
    <dgm:pt modelId="{C385F4B1-6DB7-4EB7-9A56-D12D227C2996}" type="parTrans" cxnId="{3C997A96-CDB5-4C09-AD32-1C05E0A54BF4}">
      <dgm:prSet/>
      <dgm:spPr/>
      <dgm:t>
        <a:bodyPr/>
        <a:lstStyle/>
        <a:p>
          <a:endParaRPr lang="fr-FR" noProof="0" dirty="0"/>
        </a:p>
      </dgm:t>
    </dgm:pt>
    <dgm:pt modelId="{B918F1AF-A9CE-4C09-B3F6-743E9D3A9B84}" type="sibTrans" cxnId="{3C997A96-CDB5-4C09-AD32-1C05E0A54BF4}">
      <dgm:prSet/>
      <dgm:spPr/>
      <dgm:t>
        <a:bodyPr/>
        <a:lstStyle/>
        <a:p>
          <a:endParaRPr lang="fr-FR" noProof="0" dirty="0"/>
        </a:p>
      </dgm:t>
    </dgm:pt>
    <dgm:pt modelId="{271C9402-6974-4138-B24A-A076F9E862B2}" type="pres">
      <dgm:prSet presAssocID="{E48E27AD-D626-493E-97A4-C4FD251C4F58}" presName="compositeShape" presStyleCnt="0">
        <dgm:presLayoutVars>
          <dgm:dir/>
          <dgm:resizeHandles/>
        </dgm:presLayoutVars>
      </dgm:prSet>
      <dgm:spPr/>
    </dgm:pt>
    <dgm:pt modelId="{70166B11-6620-4F75-AF70-7E55B1458411}" type="pres">
      <dgm:prSet presAssocID="{E48E27AD-D626-493E-97A4-C4FD251C4F58}" presName="pyramid" presStyleLbl="node1" presStyleIdx="0" presStyleCnt="1" custLinFactNeighborX="-50816" custLinFactNeighborY="-24435"/>
      <dgm:spPr/>
    </dgm:pt>
    <dgm:pt modelId="{28F1E2CD-6856-4695-BB5C-40D781A9DB12}" type="pres">
      <dgm:prSet presAssocID="{E48E27AD-D626-493E-97A4-C4FD251C4F58}" presName="theList" presStyleCnt="0"/>
      <dgm:spPr/>
    </dgm:pt>
    <dgm:pt modelId="{813FD0DC-2068-41D3-B7D0-C7B4B34450DE}" type="pres">
      <dgm:prSet presAssocID="{3E33E909-B0ED-4DBC-BA04-C333A446CB50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930C23F-DA0C-4EEE-A55E-C2E29C7BFB3D}" type="pres">
      <dgm:prSet presAssocID="{3E33E909-B0ED-4DBC-BA04-C333A446CB50}" presName="aSpace" presStyleCnt="0"/>
      <dgm:spPr/>
    </dgm:pt>
    <dgm:pt modelId="{8C7EAA40-33DC-44B9-B025-F7A36CB8CAAB}" type="pres">
      <dgm:prSet presAssocID="{857615CB-C4C1-4634-95C8-15918E4A9A6A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CDFD793-81A8-4789-8538-D02EDC934877}" type="pres">
      <dgm:prSet presAssocID="{857615CB-C4C1-4634-95C8-15918E4A9A6A}" presName="aSpace" presStyleCnt="0"/>
      <dgm:spPr/>
    </dgm:pt>
    <dgm:pt modelId="{5328A364-D47E-401B-A915-C23CA24E968C}" type="pres">
      <dgm:prSet presAssocID="{8218D0D5-3CFF-415C-84CF-4CB3CF0462AC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39EABA8-1507-426F-A21A-324D5C886F15}" type="pres">
      <dgm:prSet presAssocID="{8218D0D5-3CFF-415C-84CF-4CB3CF0462AC}" presName="aSpace" presStyleCnt="0"/>
      <dgm:spPr/>
    </dgm:pt>
  </dgm:ptLst>
  <dgm:cxnLst>
    <dgm:cxn modelId="{8E577D6A-D67E-418C-81B3-AAEAE8F342B3}" type="presOf" srcId="{E48E27AD-D626-493E-97A4-C4FD251C4F58}" destId="{271C9402-6974-4138-B24A-A076F9E862B2}" srcOrd="0" destOrd="0" presId="urn:microsoft.com/office/officeart/2005/8/layout/pyramid2"/>
    <dgm:cxn modelId="{6707F499-03BC-4698-A6FA-DACF8C9D2FEE}" type="presOf" srcId="{8218D0D5-3CFF-415C-84CF-4CB3CF0462AC}" destId="{5328A364-D47E-401B-A915-C23CA24E968C}" srcOrd="0" destOrd="0" presId="urn:microsoft.com/office/officeart/2005/8/layout/pyramid2"/>
    <dgm:cxn modelId="{3C997A96-CDB5-4C09-AD32-1C05E0A54BF4}" srcId="{E48E27AD-D626-493E-97A4-C4FD251C4F58}" destId="{8218D0D5-3CFF-415C-84CF-4CB3CF0462AC}" srcOrd="2" destOrd="0" parTransId="{C385F4B1-6DB7-4EB7-9A56-D12D227C2996}" sibTransId="{B918F1AF-A9CE-4C09-B3F6-743E9D3A9B84}"/>
    <dgm:cxn modelId="{CF382383-FE4E-4D2B-B369-A51F8031D815}" srcId="{E48E27AD-D626-493E-97A4-C4FD251C4F58}" destId="{857615CB-C4C1-4634-95C8-15918E4A9A6A}" srcOrd="1" destOrd="0" parTransId="{95224C60-9C4F-480C-9420-F9D41B81E5C7}" sibTransId="{81F374C3-482B-4332-911C-59790FC9F8B9}"/>
    <dgm:cxn modelId="{765DBCDB-BFF5-4D8F-9A38-C8AF5EE26F18}" srcId="{E48E27AD-D626-493E-97A4-C4FD251C4F58}" destId="{3E33E909-B0ED-4DBC-BA04-C333A446CB50}" srcOrd="0" destOrd="0" parTransId="{5B3B5B4F-CC15-41F7-87FA-C91CB1CB8BAA}" sibTransId="{0EB942CA-842F-4014-83BF-18675CC4F280}"/>
    <dgm:cxn modelId="{D5CC0B54-D70E-4C11-985D-40A8F018A6AE}" type="presOf" srcId="{3E33E909-B0ED-4DBC-BA04-C333A446CB50}" destId="{813FD0DC-2068-41D3-B7D0-C7B4B34450DE}" srcOrd="0" destOrd="0" presId="urn:microsoft.com/office/officeart/2005/8/layout/pyramid2"/>
    <dgm:cxn modelId="{952BB888-6256-45A1-AA4A-1CCD880D96E4}" type="presOf" srcId="{857615CB-C4C1-4634-95C8-15918E4A9A6A}" destId="{8C7EAA40-33DC-44B9-B025-F7A36CB8CAAB}" srcOrd="0" destOrd="0" presId="urn:microsoft.com/office/officeart/2005/8/layout/pyramid2"/>
    <dgm:cxn modelId="{E9D73A8E-9C5B-43D4-9DB9-03B11F975496}" type="presParOf" srcId="{271C9402-6974-4138-B24A-A076F9E862B2}" destId="{70166B11-6620-4F75-AF70-7E55B1458411}" srcOrd="0" destOrd="0" presId="urn:microsoft.com/office/officeart/2005/8/layout/pyramid2"/>
    <dgm:cxn modelId="{BEDBE2E5-8408-49DD-8FFA-CF9C5B693296}" type="presParOf" srcId="{271C9402-6974-4138-B24A-A076F9E862B2}" destId="{28F1E2CD-6856-4695-BB5C-40D781A9DB12}" srcOrd="1" destOrd="0" presId="urn:microsoft.com/office/officeart/2005/8/layout/pyramid2"/>
    <dgm:cxn modelId="{C1195510-191D-4D08-82A3-09E19E14C6C5}" type="presParOf" srcId="{28F1E2CD-6856-4695-BB5C-40D781A9DB12}" destId="{813FD0DC-2068-41D3-B7D0-C7B4B34450DE}" srcOrd="0" destOrd="0" presId="urn:microsoft.com/office/officeart/2005/8/layout/pyramid2"/>
    <dgm:cxn modelId="{0B9F4372-B8EF-426E-A455-0ACB5A0EE693}" type="presParOf" srcId="{28F1E2CD-6856-4695-BB5C-40D781A9DB12}" destId="{7930C23F-DA0C-4EEE-A55E-C2E29C7BFB3D}" srcOrd="1" destOrd="0" presId="urn:microsoft.com/office/officeart/2005/8/layout/pyramid2"/>
    <dgm:cxn modelId="{3CFD3588-6AFF-452F-939C-4771B1693590}" type="presParOf" srcId="{28F1E2CD-6856-4695-BB5C-40D781A9DB12}" destId="{8C7EAA40-33DC-44B9-B025-F7A36CB8CAAB}" srcOrd="2" destOrd="0" presId="urn:microsoft.com/office/officeart/2005/8/layout/pyramid2"/>
    <dgm:cxn modelId="{3AD0E28D-D9DB-41AE-BD01-F0D817DAFEA6}" type="presParOf" srcId="{28F1E2CD-6856-4695-BB5C-40D781A9DB12}" destId="{DCDFD793-81A8-4789-8538-D02EDC934877}" srcOrd="3" destOrd="0" presId="urn:microsoft.com/office/officeart/2005/8/layout/pyramid2"/>
    <dgm:cxn modelId="{7028EA2E-068B-43C3-88C2-2BB01252AAA1}" type="presParOf" srcId="{28F1E2CD-6856-4695-BB5C-40D781A9DB12}" destId="{5328A364-D47E-401B-A915-C23CA24E968C}" srcOrd="4" destOrd="0" presId="urn:microsoft.com/office/officeart/2005/8/layout/pyramid2"/>
    <dgm:cxn modelId="{A5713AC2-715D-4C63-B294-9CAD51E97F79}" type="presParOf" srcId="{28F1E2CD-6856-4695-BB5C-40D781A9DB12}" destId="{D39EABA8-1507-426F-A21A-324D5C886F15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44A693-7DDE-483C-9890-D6FA82DE3BC7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CAD8582-5FD7-427D-9293-964C094497C1}">
      <dgm:prSet phldrT="[Texte]"/>
      <dgm:spPr/>
      <dgm:t>
        <a:bodyPr/>
        <a:lstStyle/>
        <a:p>
          <a:r>
            <a:rPr lang="fr-FR" noProof="0" dirty="0" smtClean="0">
              <a:solidFill>
                <a:srgbClr val="222222"/>
              </a:solidFill>
              <a:latin typeface="Arial" panose="020B0604020202020204" pitchFamily="34" charset="0"/>
            </a:rPr>
            <a:t>L’état à pour mission de garantir à tous citoyen le point 1 et 2 (pyramide de Maslow) en animant les activités sociales envers la communauté pour accomplir cette tâche.</a:t>
          </a:r>
        </a:p>
        <a:p>
          <a:r>
            <a:rPr lang="fr-FR" b="1" noProof="0" dirty="0" smtClean="0">
              <a:solidFill>
                <a:srgbClr val="222222"/>
              </a:solidFill>
              <a:latin typeface="Arial" panose="020B0604020202020204" pitchFamily="34" charset="0"/>
            </a:rPr>
            <a:t>Avec le processus démocratique, cette garantie doit permettre de satisfaire </a:t>
          </a:r>
          <a:r>
            <a:rPr lang="fr-FR" b="1" noProof="0" dirty="0" smtClean="0">
              <a:solidFill>
                <a:srgbClr val="FFFF00"/>
              </a:solidFill>
              <a:latin typeface="Arial" panose="020B0604020202020204" pitchFamily="34" charset="0"/>
            </a:rPr>
            <a:t>les besoins d’appartenance </a:t>
          </a:r>
          <a:r>
            <a:rPr lang="fr-FR" b="1" noProof="0" dirty="0" smtClean="0">
              <a:solidFill>
                <a:srgbClr val="222222"/>
              </a:solidFill>
              <a:latin typeface="Arial" panose="020B0604020202020204" pitchFamily="34" charset="0"/>
              <a:sym typeface="Wingdings" panose="05000000000000000000" pitchFamily="2" charset="2"/>
            </a:rPr>
            <a:t> ce qui manque aujourd’hui pour une cohésion nationale </a:t>
          </a:r>
          <a:endParaRPr lang="fr-FR" b="1" noProof="0" dirty="0">
            <a:solidFill>
              <a:srgbClr val="222222"/>
            </a:solidFill>
            <a:latin typeface="Arial" panose="020B0604020202020204" pitchFamily="34" charset="0"/>
          </a:endParaRPr>
        </a:p>
      </dgm:t>
    </dgm:pt>
    <dgm:pt modelId="{36866A8E-5EEB-46E1-9B9B-A29619A6214D}" type="parTrans" cxnId="{45D466F1-71A5-40B3-AF37-C3FCB7A5ACB4}">
      <dgm:prSet/>
      <dgm:spPr/>
      <dgm:t>
        <a:bodyPr/>
        <a:lstStyle/>
        <a:p>
          <a:endParaRPr lang="fr-FR"/>
        </a:p>
      </dgm:t>
    </dgm:pt>
    <dgm:pt modelId="{B1559B55-EDCF-4C98-9DC7-2D51D49D3C29}" type="sibTrans" cxnId="{45D466F1-71A5-40B3-AF37-C3FCB7A5ACB4}">
      <dgm:prSet/>
      <dgm:spPr/>
      <dgm:t>
        <a:bodyPr/>
        <a:lstStyle/>
        <a:p>
          <a:endParaRPr lang="fr-FR"/>
        </a:p>
      </dgm:t>
    </dgm:pt>
    <dgm:pt modelId="{58B45A99-096F-4900-BEA7-0C71DD3761F7}">
      <dgm:prSet phldrT="[Texte]"/>
      <dgm:spPr/>
      <dgm:t>
        <a:bodyPr/>
        <a:lstStyle/>
        <a:p>
          <a:r>
            <a:rPr lang="fr-FR" dirty="0" smtClean="0">
              <a:solidFill>
                <a:srgbClr val="222222"/>
              </a:solidFill>
              <a:latin typeface="Arial" panose="020B0604020202020204" pitchFamily="34" charset="0"/>
            </a:rPr>
            <a:t>Forme du contrat de travail est unique. La relation se fait par contrat entre l’entreprise et le travailleur indépendant.</a:t>
          </a:r>
        </a:p>
        <a:p>
          <a:r>
            <a:rPr lang="fr-FR" dirty="0" smtClean="0">
              <a:solidFill>
                <a:srgbClr val="222222"/>
              </a:solidFill>
              <a:latin typeface="Arial" panose="020B0604020202020204" pitchFamily="34" charset="0"/>
            </a:rPr>
            <a:t>Pour ne plus être dépossédé de soi-même</a:t>
          </a:r>
        </a:p>
        <a:p>
          <a:r>
            <a:rPr lang="fr-FR" dirty="0" smtClean="0">
              <a:solidFill>
                <a:srgbClr val="222222"/>
              </a:solidFill>
              <a:latin typeface="Arial" panose="020B0604020202020204" pitchFamily="34" charset="0"/>
            </a:rPr>
            <a:t>Construire le droit du travail protégeant la personne et non pas le travail avec un cadre réglementaire et assurantiel incitant à la prévention des risques professionnels (régime de protection sociale et de prévoyance)</a:t>
          </a:r>
          <a:endParaRPr lang="fr-FR" dirty="0"/>
        </a:p>
      </dgm:t>
    </dgm:pt>
    <dgm:pt modelId="{5B620431-869D-4860-A095-2E41BBC234EB}" type="parTrans" cxnId="{293C262B-A6B3-4EDE-B169-BC903ECC1E56}">
      <dgm:prSet/>
      <dgm:spPr/>
      <dgm:t>
        <a:bodyPr/>
        <a:lstStyle/>
        <a:p>
          <a:endParaRPr lang="fr-FR"/>
        </a:p>
      </dgm:t>
    </dgm:pt>
    <dgm:pt modelId="{240E1F5B-A7CF-4785-BE6D-D687B4AB48AE}" type="sibTrans" cxnId="{293C262B-A6B3-4EDE-B169-BC903ECC1E56}">
      <dgm:prSet/>
      <dgm:spPr/>
      <dgm:t>
        <a:bodyPr/>
        <a:lstStyle/>
        <a:p>
          <a:endParaRPr lang="fr-FR"/>
        </a:p>
      </dgm:t>
    </dgm:pt>
    <dgm:pt modelId="{9764743A-2C78-4135-A224-181E092F3F0B}" type="pres">
      <dgm:prSet presAssocID="{C444A693-7DDE-483C-9890-D6FA82DE3BC7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0FBC4059-71F0-4BBF-A140-DB00A5103D3A}" type="pres">
      <dgm:prSet presAssocID="{C444A693-7DDE-483C-9890-D6FA82DE3BC7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4A7601D-9AEC-4C0A-AEF4-912C7C94600C}" type="pres">
      <dgm:prSet presAssocID="{C444A693-7DDE-483C-9890-D6FA82DE3BC7}" presName="LeftNode" presStyleLbl="bgImgPlace1" presStyleIdx="0" presStyleCnt="2">
        <dgm:presLayoutVars>
          <dgm:chMax val="2"/>
          <dgm:chPref val="2"/>
        </dgm:presLayoutVars>
      </dgm:prSet>
      <dgm:spPr/>
      <dgm:t>
        <a:bodyPr/>
        <a:lstStyle/>
        <a:p>
          <a:endParaRPr lang="fr-FR"/>
        </a:p>
      </dgm:t>
    </dgm:pt>
    <dgm:pt modelId="{BE80EA32-6685-4460-B1A6-FA379C27B797}" type="pres">
      <dgm:prSet presAssocID="{C444A693-7DDE-483C-9890-D6FA82DE3BC7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27777A3-DB7E-4691-8FEA-235ACE27C0DB}" type="pres">
      <dgm:prSet presAssocID="{C444A693-7DDE-483C-9890-D6FA82DE3BC7}" presName="RightNode" presStyleLbl="bgImgPlace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81FD1133-3815-47CE-A2B1-09B76F0F22FF}" type="pres">
      <dgm:prSet presAssocID="{C444A693-7DDE-483C-9890-D6FA82DE3BC7}" presName="TopArrow" presStyleLbl="node1" presStyleIdx="0" presStyleCnt="2"/>
      <dgm:spPr/>
    </dgm:pt>
    <dgm:pt modelId="{CCB7021F-F3D9-459A-88AD-067258E436BB}" type="pres">
      <dgm:prSet presAssocID="{C444A693-7DDE-483C-9890-D6FA82DE3BC7}" presName="BottomArrow" presStyleLbl="node1" presStyleIdx="1" presStyleCnt="2"/>
      <dgm:spPr/>
    </dgm:pt>
  </dgm:ptLst>
  <dgm:cxnLst>
    <dgm:cxn modelId="{45D466F1-71A5-40B3-AF37-C3FCB7A5ACB4}" srcId="{C444A693-7DDE-483C-9890-D6FA82DE3BC7}" destId="{5CAD8582-5FD7-427D-9293-964C094497C1}" srcOrd="0" destOrd="0" parTransId="{36866A8E-5EEB-46E1-9B9B-A29619A6214D}" sibTransId="{B1559B55-EDCF-4C98-9DC7-2D51D49D3C29}"/>
    <dgm:cxn modelId="{DCD8C710-5F47-4095-BCB4-04A4214A5EC1}" type="presOf" srcId="{5CAD8582-5FD7-427D-9293-964C094497C1}" destId="{D4A7601D-9AEC-4C0A-AEF4-912C7C94600C}" srcOrd="1" destOrd="0" presId="urn:microsoft.com/office/officeart/2009/layout/ReverseList"/>
    <dgm:cxn modelId="{8BDA3A2C-7961-4E09-83E3-76643D912385}" type="presOf" srcId="{58B45A99-096F-4900-BEA7-0C71DD3761F7}" destId="{227777A3-DB7E-4691-8FEA-235ACE27C0DB}" srcOrd="1" destOrd="0" presId="urn:microsoft.com/office/officeart/2009/layout/ReverseList"/>
    <dgm:cxn modelId="{D261ECFA-F9EC-4046-9F6D-1E7DEA8C71CF}" type="presOf" srcId="{5CAD8582-5FD7-427D-9293-964C094497C1}" destId="{0FBC4059-71F0-4BBF-A140-DB00A5103D3A}" srcOrd="0" destOrd="0" presId="urn:microsoft.com/office/officeart/2009/layout/ReverseList"/>
    <dgm:cxn modelId="{99B9D918-D8DB-4585-8C09-970008C8FCCE}" type="presOf" srcId="{58B45A99-096F-4900-BEA7-0C71DD3761F7}" destId="{BE80EA32-6685-4460-B1A6-FA379C27B797}" srcOrd="0" destOrd="0" presId="urn:microsoft.com/office/officeart/2009/layout/ReverseList"/>
    <dgm:cxn modelId="{105805DE-55FC-4AD7-9C9F-D07986BBEE66}" type="presOf" srcId="{C444A693-7DDE-483C-9890-D6FA82DE3BC7}" destId="{9764743A-2C78-4135-A224-181E092F3F0B}" srcOrd="0" destOrd="0" presId="urn:microsoft.com/office/officeart/2009/layout/ReverseList"/>
    <dgm:cxn modelId="{293C262B-A6B3-4EDE-B169-BC903ECC1E56}" srcId="{C444A693-7DDE-483C-9890-D6FA82DE3BC7}" destId="{58B45A99-096F-4900-BEA7-0C71DD3761F7}" srcOrd="1" destOrd="0" parTransId="{5B620431-869D-4860-A095-2E41BBC234EB}" sibTransId="{240E1F5B-A7CF-4785-BE6D-D687B4AB48AE}"/>
    <dgm:cxn modelId="{D48ED2A4-7D9F-49B4-A3C2-8CE8AB383D9D}" type="presParOf" srcId="{9764743A-2C78-4135-A224-181E092F3F0B}" destId="{0FBC4059-71F0-4BBF-A140-DB00A5103D3A}" srcOrd="0" destOrd="0" presId="urn:microsoft.com/office/officeart/2009/layout/ReverseList"/>
    <dgm:cxn modelId="{1F7F01DC-859E-48BC-94EE-AC190C9BD3CE}" type="presParOf" srcId="{9764743A-2C78-4135-A224-181E092F3F0B}" destId="{D4A7601D-9AEC-4C0A-AEF4-912C7C94600C}" srcOrd="1" destOrd="0" presId="urn:microsoft.com/office/officeart/2009/layout/ReverseList"/>
    <dgm:cxn modelId="{1F3025E1-C20B-48C7-94EA-D35CADD00ED6}" type="presParOf" srcId="{9764743A-2C78-4135-A224-181E092F3F0B}" destId="{BE80EA32-6685-4460-B1A6-FA379C27B797}" srcOrd="2" destOrd="0" presId="urn:microsoft.com/office/officeart/2009/layout/ReverseList"/>
    <dgm:cxn modelId="{70EEE1EC-0CCA-494E-8C4A-36AF9A743F4E}" type="presParOf" srcId="{9764743A-2C78-4135-A224-181E092F3F0B}" destId="{227777A3-DB7E-4691-8FEA-235ACE27C0DB}" srcOrd="3" destOrd="0" presId="urn:microsoft.com/office/officeart/2009/layout/ReverseList"/>
    <dgm:cxn modelId="{CFFA87FC-96C4-4ED2-A50B-2DFFAAB13784}" type="presParOf" srcId="{9764743A-2C78-4135-A224-181E092F3F0B}" destId="{81FD1133-3815-47CE-A2B1-09B76F0F22FF}" srcOrd="4" destOrd="0" presId="urn:microsoft.com/office/officeart/2009/layout/ReverseList"/>
    <dgm:cxn modelId="{DBB3EF4E-6980-47EC-9D80-A05B51633B06}" type="presParOf" srcId="{9764743A-2C78-4135-A224-181E092F3F0B}" destId="{CCB7021F-F3D9-459A-88AD-067258E436BB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C676DB-BE68-48A1-B93D-05B481AF46B6}">
      <dsp:nvSpPr>
        <dsp:cNvPr id="0" name=""/>
        <dsp:cNvSpPr/>
      </dsp:nvSpPr>
      <dsp:spPr>
        <a:xfrm>
          <a:off x="0" y="0"/>
          <a:ext cx="8186311" cy="333534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287CE1-371D-4720-9854-E554BB6213B9}">
      <dsp:nvSpPr>
        <dsp:cNvPr id="0" name=""/>
        <dsp:cNvSpPr/>
      </dsp:nvSpPr>
      <dsp:spPr>
        <a:xfrm>
          <a:off x="2798" y="1000604"/>
          <a:ext cx="1817937" cy="13341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Répartition primaire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1) Mondiale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2) Nationale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3) Région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4) Département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5) Commune</a:t>
          </a:r>
          <a:endParaRPr lang="fr-FR" sz="1100" kern="1200" dirty="0"/>
        </a:p>
      </dsp:txBody>
      <dsp:txXfrm>
        <a:off x="67925" y="1065731"/>
        <a:ext cx="1687683" cy="1203884"/>
      </dsp:txXfrm>
    </dsp:sp>
    <dsp:sp modelId="{619006C7-92DE-48C8-B8A1-FE90FFFDF76D}">
      <dsp:nvSpPr>
        <dsp:cNvPr id="0" name=""/>
        <dsp:cNvSpPr/>
      </dsp:nvSpPr>
      <dsp:spPr>
        <a:xfrm>
          <a:off x="2123725" y="1000604"/>
          <a:ext cx="1817937" cy="13341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Débat d’experts</a:t>
          </a:r>
          <a:endParaRPr lang="fr-FR" sz="1100" kern="1200" dirty="0"/>
        </a:p>
      </dsp:txBody>
      <dsp:txXfrm>
        <a:off x="2188852" y="1065731"/>
        <a:ext cx="1687683" cy="1203884"/>
      </dsp:txXfrm>
    </dsp:sp>
    <dsp:sp modelId="{48746BE5-9E72-47F1-8141-D289709116F1}">
      <dsp:nvSpPr>
        <dsp:cNvPr id="0" name=""/>
        <dsp:cNvSpPr/>
      </dsp:nvSpPr>
      <dsp:spPr>
        <a:xfrm>
          <a:off x="4244652" y="1000604"/>
          <a:ext cx="1817937" cy="13341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Vote par utilisation de sa signature électronique </a:t>
          </a:r>
          <a:endParaRPr lang="fr-FR" sz="1100" kern="1200" dirty="0"/>
        </a:p>
      </dsp:txBody>
      <dsp:txXfrm>
        <a:off x="4309779" y="1065731"/>
        <a:ext cx="1687683" cy="1203884"/>
      </dsp:txXfrm>
    </dsp:sp>
    <dsp:sp modelId="{D8633217-46A6-4DC0-8949-800CD5D2FCCB}">
      <dsp:nvSpPr>
        <dsp:cNvPr id="0" name=""/>
        <dsp:cNvSpPr/>
      </dsp:nvSpPr>
      <dsp:spPr>
        <a:xfrm>
          <a:off x="6365580" y="1000604"/>
          <a:ext cx="1817937" cy="13341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Contrôle juridique et promulgation (garant du respect de la cohésion nationale – ex: rejet de demande communautariste locale)</a:t>
          </a:r>
          <a:endParaRPr lang="fr-FR" sz="1100" kern="1200" dirty="0"/>
        </a:p>
      </dsp:txBody>
      <dsp:txXfrm>
        <a:off x="6430707" y="1065731"/>
        <a:ext cx="1687683" cy="12038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166B11-6620-4F75-AF70-7E55B1458411}">
      <dsp:nvSpPr>
        <dsp:cNvPr id="0" name=""/>
        <dsp:cNvSpPr/>
      </dsp:nvSpPr>
      <dsp:spPr>
        <a:xfrm>
          <a:off x="0" y="0"/>
          <a:ext cx="2584800" cy="284768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3FD0DC-2068-41D3-B7D0-C7B4B34450DE}">
      <dsp:nvSpPr>
        <dsp:cNvPr id="0" name=""/>
        <dsp:cNvSpPr/>
      </dsp:nvSpPr>
      <dsp:spPr>
        <a:xfrm>
          <a:off x="1292400" y="286298"/>
          <a:ext cx="1680120" cy="67410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noProof="0" dirty="0" smtClean="0"/>
            <a:t>3. Les besoins d’appartenance </a:t>
          </a:r>
          <a:endParaRPr lang="fr-FR" sz="1100" kern="1200" noProof="0" dirty="0"/>
        </a:p>
      </dsp:txBody>
      <dsp:txXfrm>
        <a:off x="1325307" y="319205"/>
        <a:ext cx="1614306" cy="608286"/>
      </dsp:txXfrm>
    </dsp:sp>
    <dsp:sp modelId="{8C7EAA40-33DC-44B9-B025-F7A36CB8CAAB}">
      <dsp:nvSpPr>
        <dsp:cNvPr id="0" name=""/>
        <dsp:cNvSpPr/>
      </dsp:nvSpPr>
      <dsp:spPr>
        <a:xfrm>
          <a:off x="1292400" y="1044661"/>
          <a:ext cx="1680120" cy="67410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noProof="0" dirty="0" smtClean="0"/>
            <a:t>2. Les besoins de sécurité</a:t>
          </a:r>
          <a:endParaRPr lang="fr-FR" sz="1100" kern="1200" noProof="0" dirty="0"/>
        </a:p>
      </dsp:txBody>
      <dsp:txXfrm>
        <a:off x="1325307" y="1077568"/>
        <a:ext cx="1614306" cy="608286"/>
      </dsp:txXfrm>
    </dsp:sp>
    <dsp:sp modelId="{5328A364-D47E-401B-A915-C23CA24E968C}">
      <dsp:nvSpPr>
        <dsp:cNvPr id="0" name=""/>
        <dsp:cNvSpPr/>
      </dsp:nvSpPr>
      <dsp:spPr>
        <a:xfrm>
          <a:off x="1292400" y="1803025"/>
          <a:ext cx="1680120" cy="67410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noProof="0" dirty="0" smtClean="0"/>
            <a:t>1. Les besoins physiologiques</a:t>
          </a:r>
          <a:endParaRPr lang="fr-FR" sz="1100" kern="1200" noProof="0" dirty="0"/>
        </a:p>
      </dsp:txBody>
      <dsp:txXfrm>
        <a:off x="1325307" y="1835932"/>
        <a:ext cx="1614306" cy="6082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A7601D-9AEC-4C0A-AEF4-912C7C94600C}">
      <dsp:nvSpPr>
        <dsp:cNvPr id="0" name=""/>
        <dsp:cNvSpPr/>
      </dsp:nvSpPr>
      <dsp:spPr>
        <a:xfrm rot="16200000">
          <a:off x="815303" y="1267155"/>
          <a:ext cx="2683225" cy="1639735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63500" rIns="57150" bIns="635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noProof="0" dirty="0" smtClean="0">
              <a:solidFill>
                <a:srgbClr val="222222"/>
              </a:solidFill>
              <a:latin typeface="Arial" panose="020B0604020202020204" pitchFamily="34" charset="0"/>
            </a:rPr>
            <a:t>L’état à pour mission de garantir à tous citoyen le point 1 et 2 (pyramide de Maslow) en animant les activités sociales envers la communauté pour accomplir cette tâche.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noProof="0" dirty="0" smtClean="0">
              <a:solidFill>
                <a:srgbClr val="222222"/>
              </a:solidFill>
              <a:latin typeface="Arial" panose="020B0604020202020204" pitchFamily="34" charset="0"/>
            </a:rPr>
            <a:t>Avec le processus démocratique, cette garantie doit permettre de satisfaire </a:t>
          </a:r>
          <a:r>
            <a:rPr lang="fr-FR" sz="1000" b="1" kern="1200" noProof="0" dirty="0" smtClean="0">
              <a:solidFill>
                <a:srgbClr val="FFFF00"/>
              </a:solidFill>
              <a:latin typeface="Arial" panose="020B0604020202020204" pitchFamily="34" charset="0"/>
            </a:rPr>
            <a:t>les besoins d’appartenance </a:t>
          </a:r>
          <a:r>
            <a:rPr lang="fr-FR" sz="1000" b="1" kern="1200" noProof="0" dirty="0" smtClean="0">
              <a:solidFill>
                <a:srgbClr val="222222"/>
              </a:solidFill>
              <a:latin typeface="Arial" panose="020B0604020202020204" pitchFamily="34" charset="0"/>
              <a:sym typeface="Wingdings" panose="05000000000000000000" pitchFamily="2" charset="2"/>
            </a:rPr>
            <a:t> ce qui manque aujourd’hui pour une cohésion nationale </a:t>
          </a:r>
          <a:endParaRPr lang="fr-FR" sz="1000" b="1" kern="1200" noProof="0" dirty="0">
            <a:solidFill>
              <a:srgbClr val="222222"/>
            </a:solidFill>
            <a:latin typeface="Arial" panose="020B0604020202020204" pitchFamily="34" charset="0"/>
          </a:endParaRPr>
        </a:p>
      </dsp:txBody>
      <dsp:txXfrm rot="5400000">
        <a:off x="1417108" y="825470"/>
        <a:ext cx="1559675" cy="2523105"/>
      </dsp:txXfrm>
    </dsp:sp>
    <dsp:sp modelId="{227777A3-DB7E-4691-8FEA-235ACE27C0DB}">
      <dsp:nvSpPr>
        <dsp:cNvPr id="0" name=""/>
        <dsp:cNvSpPr/>
      </dsp:nvSpPr>
      <dsp:spPr>
        <a:xfrm rot="5400000">
          <a:off x="2529495" y="1267155"/>
          <a:ext cx="2683225" cy="1639735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63500" rIns="38100" bIns="635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>
              <a:solidFill>
                <a:srgbClr val="222222"/>
              </a:solidFill>
              <a:latin typeface="Arial" panose="020B0604020202020204" pitchFamily="34" charset="0"/>
            </a:rPr>
            <a:t>Forme du contrat de travail est unique. La relation se fait par contrat entre l’entreprise et le travailleur indépendant.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>
              <a:solidFill>
                <a:srgbClr val="222222"/>
              </a:solidFill>
              <a:latin typeface="Arial" panose="020B0604020202020204" pitchFamily="34" charset="0"/>
            </a:rPr>
            <a:t>Pour ne plus être dépossédé de soi-même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>
              <a:solidFill>
                <a:srgbClr val="222222"/>
              </a:solidFill>
              <a:latin typeface="Arial" panose="020B0604020202020204" pitchFamily="34" charset="0"/>
            </a:rPr>
            <a:t>Construire le droit du travail protégeant la personne et non pas le travail avec un cadre réglementaire et assurantiel incitant à la prévention des risques professionnels (régime de protection sociale et de prévoyance)</a:t>
          </a:r>
          <a:endParaRPr lang="fr-FR" sz="1000" kern="1200" dirty="0"/>
        </a:p>
      </dsp:txBody>
      <dsp:txXfrm rot="-5400000">
        <a:off x="3051240" y="825470"/>
        <a:ext cx="1559675" cy="2523105"/>
      </dsp:txXfrm>
    </dsp:sp>
    <dsp:sp modelId="{81FD1133-3815-47CE-A2B1-09B76F0F22FF}">
      <dsp:nvSpPr>
        <dsp:cNvPr id="0" name=""/>
        <dsp:cNvSpPr/>
      </dsp:nvSpPr>
      <dsp:spPr>
        <a:xfrm>
          <a:off x="2156748" y="0"/>
          <a:ext cx="1714192" cy="1714109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B7021F-F3D9-459A-88AD-067258E436BB}">
      <dsp:nvSpPr>
        <dsp:cNvPr id="0" name=""/>
        <dsp:cNvSpPr/>
      </dsp:nvSpPr>
      <dsp:spPr>
        <a:xfrm rot="10800000">
          <a:off x="2156748" y="2459518"/>
          <a:ext cx="1714192" cy="1714109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06F25-6FB6-4BE5-B8D3-C749699EE90E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433A-6BC7-4265-A5B8-C3992C7FD13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2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06F25-6FB6-4BE5-B8D3-C749699EE90E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433A-6BC7-4265-A5B8-C3992C7FD13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06F25-6FB6-4BE5-B8D3-C749699EE90E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433A-6BC7-4265-A5B8-C3992C7FD13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24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06F25-6FB6-4BE5-B8D3-C749699EE90E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433A-6BC7-4265-A5B8-C3992C7FD13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53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06F25-6FB6-4BE5-B8D3-C749699EE90E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433A-6BC7-4265-A5B8-C3992C7FD13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96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06F25-6FB6-4BE5-B8D3-C749699EE90E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433A-6BC7-4265-A5B8-C3992C7FD13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36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06F25-6FB6-4BE5-B8D3-C749699EE90E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433A-6BC7-4265-A5B8-C3992C7FD13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76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06F25-6FB6-4BE5-B8D3-C749699EE90E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433A-6BC7-4265-A5B8-C3992C7FD13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8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06F25-6FB6-4BE5-B8D3-C749699EE90E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433A-6BC7-4265-A5B8-C3992C7FD13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52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06F25-6FB6-4BE5-B8D3-C749699EE90E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433A-6BC7-4265-A5B8-C3992C7FD13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12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06F25-6FB6-4BE5-B8D3-C749699EE90E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433A-6BC7-4265-A5B8-C3992C7FD13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02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06F25-6FB6-4BE5-B8D3-C749699EE90E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B433A-6BC7-4265-A5B8-C3992C7FD134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MSIPCMContentMarking" descr="{&quot;HashCode&quot;:917015491,&quot;Placement&quot;:&quot;Footer&quot;}"/>
          <p:cNvSpPr txBox="1"/>
          <p:nvPr userDrawn="1"/>
        </p:nvSpPr>
        <p:spPr>
          <a:xfrm>
            <a:off x="5450605" y="6624578"/>
            <a:ext cx="1290790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900" smtClean="0">
                <a:solidFill>
                  <a:srgbClr val="008000"/>
                </a:solidFill>
                <a:latin typeface="arial" panose="020B0604020202020204" pitchFamily="34" charset="0"/>
              </a:rPr>
              <a:t> C1 – Usage interne </a:t>
            </a:r>
            <a:endParaRPr lang="en-US" sz="900">
              <a:solidFill>
                <a:srgbClr val="008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741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6" Type="http://schemas.openxmlformats.org/officeDocument/2006/relationships/diagramQuickStyle" Target="../diagrams/quickStyl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diagramLayout" Target="../diagrams/layout1.xml"/><Relationship Id="rId10" Type="http://schemas.openxmlformats.org/officeDocument/2006/relationships/image" Target="../media/image9.png"/><Relationship Id="rId19" Type="http://schemas.openxmlformats.org/officeDocument/2006/relationships/image" Target="../media/image13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microsoft.com/office/2007/relationships/diagramDrawing" Target="../diagrams/drawing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openxmlformats.org/officeDocument/2006/relationships/diagramColors" Target="../diagrams/colors3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QuickStyle" Target="../diagrams/quickStyle3.xml"/><Relationship Id="rId5" Type="http://schemas.openxmlformats.org/officeDocument/2006/relationships/diagramQuickStyle" Target="../diagrams/quickStyle2.xml"/><Relationship Id="rId10" Type="http://schemas.openxmlformats.org/officeDocument/2006/relationships/diagramLayout" Target="../diagrams/layout3.xml"/><Relationship Id="rId4" Type="http://schemas.openxmlformats.org/officeDocument/2006/relationships/diagramLayout" Target="../diagrams/layout2.xml"/><Relationship Id="rId9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" name="Groupe 138"/>
          <p:cNvGrpSpPr/>
          <p:nvPr/>
        </p:nvGrpSpPr>
        <p:grpSpPr>
          <a:xfrm>
            <a:off x="927340" y="1486571"/>
            <a:ext cx="10337868" cy="1926397"/>
            <a:chOff x="1143001" y="951736"/>
            <a:chExt cx="10337868" cy="1926397"/>
          </a:xfrm>
        </p:grpSpPr>
        <p:grpSp>
          <p:nvGrpSpPr>
            <p:cNvPr id="4" name="Groupe 3"/>
            <p:cNvGrpSpPr/>
            <p:nvPr/>
          </p:nvGrpSpPr>
          <p:grpSpPr>
            <a:xfrm>
              <a:off x="1143001" y="951736"/>
              <a:ext cx="6857999" cy="1671201"/>
              <a:chOff x="1143001" y="951736"/>
              <a:chExt cx="6857999" cy="1671201"/>
            </a:xfrm>
          </p:grpSpPr>
          <p:cxnSp>
            <p:nvCxnSpPr>
              <p:cNvPr id="5" name="Connecteur droit 4"/>
              <p:cNvCxnSpPr/>
              <p:nvPr/>
            </p:nvCxnSpPr>
            <p:spPr bwMode="auto">
              <a:xfrm>
                <a:off x="2909218" y="1707993"/>
                <a:ext cx="334209" cy="0"/>
              </a:xfrm>
              <a:prstGeom prst="line">
                <a:avLst/>
              </a:prstGeom>
              <a:noFill/>
              <a:ln w="38100" cap="flat" cmpd="sng" algn="ctr">
                <a:solidFill>
                  <a:schemeClr val="accent5">
                    <a:lumMod val="75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" name="Connecteur droit 5"/>
              <p:cNvCxnSpPr/>
              <p:nvPr/>
            </p:nvCxnSpPr>
            <p:spPr bwMode="auto">
              <a:xfrm>
                <a:off x="4329550" y="1707993"/>
                <a:ext cx="334209" cy="0"/>
              </a:xfrm>
              <a:prstGeom prst="line">
                <a:avLst/>
              </a:prstGeom>
              <a:noFill/>
              <a:ln w="38100" cap="flat" cmpd="sng" algn="ctr">
                <a:solidFill>
                  <a:schemeClr val="accent5">
                    <a:lumMod val="75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" name="Connecteur droit 6"/>
              <p:cNvCxnSpPr/>
              <p:nvPr/>
            </p:nvCxnSpPr>
            <p:spPr bwMode="auto">
              <a:xfrm>
                <a:off x="5749882" y="1707993"/>
                <a:ext cx="334209" cy="0"/>
              </a:xfrm>
              <a:prstGeom prst="line">
                <a:avLst/>
              </a:prstGeom>
              <a:noFill/>
              <a:ln w="38100" cap="flat" cmpd="sng" algn="ctr">
                <a:solidFill>
                  <a:schemeClr val="accent5">
                    <a:lumMod val="75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8" name="Ellipse 7"/>
              <p:cNvSpPr/>
              <p:nvPr/>
            </p:nvSpPr>
            <p:spPr bwMode="auto">
              <a:xfrm>
                <a:off x="3328442" y="1288762"/>
                <a:ext cx="899679" cy="899680"/>
              </a:xfrm>
              <a:prstGeom prst="ellipse">
                <a:avLst/>
              </a:prstGeom>
              <a:solidFill>
                <a:srgbClr val="FCE9CC"/>
              </a:solidFill>
              <a:ln>
                <a:solidFill>
                  <a:srgbClr val="BE9102"/>
                </a:solidFill>
              </a:ln>
              <a:effectLst/>
              <a:extLst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68580" tIns="34290" rIns="68580" bIns="3429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782241">
                  <a:spcBef>
                    <a:spcPct val="50000"/>
                  </a:spcBef>
                </a:pPr>
                <a:endParaRPr lang="fr-FR" sz="900" err="1">
                  <a:solidFill>
                    <a:schemeClr val="bg1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pic>
            <p:nvPicPr>
              <p:cNvPr id="9" name="Picture 2" descr="d:\Downloads\diamond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61044" y="1499908"/>
                <a:ext cx="238694" cy="23869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3" descr="d:\Downloads\bitcoin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46836" y="1221601"/>
                <a:ext cx="238694" cy="23869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Picture 4" descr="d:\Downloads\house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44855" y="1889992"/>
                <a:ext cx="262564" cy="26256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" name="Picture 5" descr="d:\Downloads\voting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73239" y="1435491"/>
                <a:ext cx="238694" cy="23869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" name="Picture 6" descr="d:\Downloads\coding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41683" y="1937763"/>
                <a:ext cx="238694" cy="23869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4" name="Rectangle 13"/>
              <p:cNvSpPr/>
              <p:nvPr/>
            </p:nvSpPr>
            <p:spPr>
              <a:xfrm>
                <a:off x="2909218" y="2253605"/>
                <a:ext cx="175454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sz="900" dirty="0">
                    <a:latin typeface="Calibri" panose="020F0502020204030204" pitchFamily="34" charset="0"/>
                    <a:cs typeface="Helvetica"/>
                  </a:rPr>
                  <a:t>de toutes les transactions réalisées au sein d’un groupe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4557826" y="2253605"/>
                <a:ext cx="1406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sz="900">
                    <a:latin typeface="Calibri" panose="020F0502020204030204" pitchFamily="34" charset="0"/>
                    <a:cs typeface="Helvetica"/>
                  </a:rPr>
                  <a:t>transparente et vérifiable par tous ses membres</a:t>
                </a:r>
              </a:p>
            </p:txBody>
          </p:sp>
          <p:pic>
            <p:nvPicPr>
              <p:cNvPr id="16" name="Picture 7" descr="d:\Downloads\network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64791" y="1305191"/>
                <a:ext cx="799660" cy="7996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" name="Picture 8" descr="d:\Downloads\handshake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16849" y="1384897"/>
                <a:ext cx="620605" cy="6206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8" name="Rectangle 17"/>
              <p:cNvSpPr/>
              <p:nvPr/>
            </p:nvSpPr>
            <p:spPr>
              <a:xfrm>
                <a:off x="6048338" y="2253605"/>
                <a:ext cx="115762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sz="900" dirty="0">
                    <a:latin typeface="Calibri" panose="020F0502020204030204" pitchFamily="34" charset="0"/>
                    <a:cs typeface="Helvetica"/>
                  </a:rPr>
                  <a:t>et basée sur la confiance mutuelle</a:t>
                </a: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1143001" y="951736"/>
                <a:ext cx="6857999" cy="215858"/>
              </a:xfrm>
              <a:prstGeom prst="rect">
                <a:avLst/>
              </a:prstGeom>
              <a:solidFill>
                <a:srgbClr val="009EC0"/>
              </a:solidFill>
              <a:ln>
                <a:noFill/>
              </a:ln>
              <a:effectLst/>
              <a:extLst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68580" tIns="34290" rIns="68580" bIns="3429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782241">
                  <a:spcBef>
                    <a:spcPct val="50000"/>
                  </a:spcBef>
                </a:pPr>
                <a:r>
                  <a:rPr lang="fr-FR" sz="900" b="1" dirty="0">
                    <a:solidFill>
                      <a:schemeClr val="bg1"/>
                    </a:solidFill>
                    <a:latin typeface="Arial" charset="0"/>
                    <a:ea typeface="ＭＳ Ｐゴシック" charset="0"/>
                    <a:cs typeface="Arial" charset="0"/>
                  </a:rPr>
                  <a:t>           LA BLOCKCHAIN, QU’EST CE QUE C’EST ?</a:t>
                </a:r>
              </a:p>
            </p:txBody>
          </p:sp>
          <p:grpSp>
            <p:nvGrpSpPr>
              <p:cNvPr id="20" name="Groupe 19"/>
              <p:cNvGrpSpPr/>
              <p:nvPr/>
            </p:nvGrpSpPr>
            <p:grpSpPr>
              <a:xfrm>
                <a:off x="2054509" y="1370817"/>
                <a:ext cx="827126" cy="668408"/>
                <a:chOff x="1215344" y="1827756"/>
                <a:chExt cx="1102835" cy="891210"/>
              </a:xfrm>
            </p:grpSpPr>
            <p:cxnSp>
              <p:nvCxnSpPr>
                <p:cNvPr id="54" name="Connecteur droit 53"/>
                <p:cNvCxnSpPr>
                  <a:stCxn id="72" idx="3"/>
                </p:cNvCxnSpPr>
                <p:nvPr/>
              </p:nvCxnSpPr>
              <p:spPr bwMode="auto">
                <a:xfrm>
                  <a:off x="1720328" y="1872660"/>
                  <a:ext cx="161985" cy="3163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55" name="Connecteur droit 54"/>
                <p:cNvCxnSpPr>
                  <a:stCxn id="78" idx="3"/>
                  <a:endCxn id="73" idx="0"/>
                </p:cNvCxnSpPr>
                <p:nvPr/>
              </p:nvCxnSpPr>
              <p:spPr bwMode="auto">
                <a:xfrm>
                  <a:off x="2008888" y="1904297"/>
                  <a:ext cx="109305" cy="1565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56" name="Connecteur droit 55"/>
                <p:cNvCxnSpPr>
                  <a:stCxn id="78" idx="2"/>
                  <a:endCxn id="75" idx="3"/>
                </p:cNvCxnSpPr>
                <p:nvPr/>
              </p:nvCxnSpPr>
              <p:spPr bwMode="auto">
                <a:xfrm flipH="1">
                  <a:off x="1943079" y="1967949"/>
                  <a:ext cx="2157" cy="39417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57" name="Connecteur droit 56"/>
                <p:cNvCxnSpPr>
                  <a:stCxn id="74" idx="3"/>
                  <a:endCxn id="79" idx="1"/>
                </p:cNvCxnSpPr>
                <p:nvPr/>
              </p:nvCxnSpPr>
              <p:spPr bwMode="auto">
                <a:xfrm>
                  <a:off x="1621720" y="2283212"/>
                  <a:ext cx="352824" cy="30845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58" name="Connecteur droit 57"/>
                <p:cNvCxnSpPr>
                  <a:stCxn id="80" idx="3"/>
                  <a:endCxn id="75" idx="1"/>
                </p:cNvCxnSpPr>
                <p:nvPr/>
              </p:nvCxnSpPr>
              <p:spPr bwMode="auto">
                <a:xfrm flipV="1">
                  <a:off x="1433808" y="2399979"/>
                  <a:ext cx="387724" cy="4545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59" name="Connecteur droit 58"/>
                <p:cNvCxnSpPr>
                  <a:stCxn id="72" idx="2"/>
                  <a:endCxn id="81" idx="1"/>
                </p:cNvCxnSpPr>
                <p:nvPr/>
              </p:nvCxnSpPr>
              <p:spPr bwMode="auto">
                <a:xfrm>
                  <a:off x="1678248" y="1952236"/>
                  <a:ext cx="76754" cy="176816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60" name="Connecteur droit 59"/>
                <p:cNvCxnSpPr>
                  <a:stCxn id="81" idx="3"/>
                </p:cNvCxnSpPr>
                <p:nvPr/>
              </p:nvCxnSpPr>
              <p:spPr bwMode="auto">
                <a:xfrm>
                  <a:off x="1882306" y="2129052"/>
                  <a:ext cx="318301" cy="23307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61" name="Connecteur droit 60"/>
                <p:cNvCxnSpPr>
                  <a:stCxn id="73" idx="1"/>
                  <a:endCxn id="75" idx="3"/>
                </p:cNvCxnSpPr>
                <p:nvPr/>
              </p:nvCxnSpPr>
              <p:spPr bwMode="auto">
                <a:xfrm flipH="1">
                  <a:off x="1943079" y="2140374"/>
                  <a:ext cx="133034" cy="221753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62" name="Connecteur droit 61"/>
                <p:cNvCxnSpPr>
                  <a:stCxn id="74" idx="3"/>
                  <a:endCxn id="75" idx="0"/>
                </p:cNvCxnSpPr>
                <p:nvPr/>
              </p:nvCxnSpPr>
              <p:spPr bwMode="auto">
                <a:xfrm>
                  <a:off x="1621720" y="2283212"/>
                  <a:ext cx="241660" cy="37067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63" name="Connecteur droit 62"/>
                <p:cNvCxnSpPr>
                  <a:stCxn id="74" idx="0"/>
                  <a:endCxn id="81" idx="1"/>
                </p:cNvCxnSpPr>
                <p:nvPr/>
              </p:nvCxnSpPr>
              <p:spPr bwMode="auto">
                <a:xfrm flipV="1">
                  <a:off x="1590868" y="2129052"/>
                  <a:ext cx="164134" cy="6959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64" name="Connecteur droit 63"/>
                <p:cNvCxnSpPr>
                  <a:stCxn id="72" idx="1"/>
                  <a:endCxn id="74" idx="0"/>
                </p:cNvCxnSpPr>
                <p:nvPr/>
              </p:nvCxnSpPr>
              <p:spPr bwMode="auto">
                <a:xfrm flipH="1">
                  <a:off x="1590868" y="1910156"/>
                  <a:ext cx="7804" cy="288491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65" name="Connecteur droit 64"/>
                <p:cNvCxnSpPr>
                  <a:stCxn id="80" idx="2"/>
                  <a:endCxn id="76" idx="1"/>
                </p:cNvCxnSpPr>
                <p:nvPr/>
              </p:nvCxnSpPr>
              <p:spPr bwMode="auto">
                <a:xfrm>
                  <a:off x="1391961" y="2525132"/>
                  <a:ext cx="305319" cy="10332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66" name="Connecteur droit 65"/>
                <p:cNvCxnSpPr>
                  <a:stCxn id="76" idx="3"/>
                  <a:endCxn id="79" idx="1"/>
                </p:cNvCxnSpPr>
                <p:nvPr/>
              </p:nvCxnSpPr>
              <p:spPr bwMode="auto">
                <a:xfrm flipV="1">
                  <a:off x="1812696" y="2591662"/>
                  <a:ext cx="161848" cy="9050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67" name="Connecteur droit 66"/>
                <p:cNvCxnSpPr>
                  <a:stCxn id="79" idx="0"/>
                  <a:endCxn id="73" idx="2"/>
                </p:cNvCxnSpPr>
                <p:nvPr/>
              </p:nvCxnSpPr>
              <p:spPr bwMode="auto">
                <a:xfrm flipV="1">
                  <a:off x="2038196" y="2182454"/>
                  <a:ext cx="117493" cy="345557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68" name="Connecteur droit 67"/>
                <p:cNvCxnSpPr>
                  <a:stCxn id="74" idx="2"/>
                </p:cNvCxnSpPr>
                <p:nvPr/>
              </p:nvCxnSpPr>
              <p:spPr bwMode="auto">
                <a:xfrm flipH="1">
                  <a:off x="1433808" y="2314064"/>
                  <a:ext cx="103347" cy="10864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69" name="Connecteur droit 68"/>
                <p:cNvCxnSpPr>
                  <a:stCxn id="77" idx="0"/>
                  <a:endCxn id="73" idx="2"/>
                </p:cNvCxnSpPr>
                <p:nvPr/>
              </p:nvCxnSpPr>
              <p:spPr bwMode="auto">
                <a:xfrm flipH="1" flipV="1">
                  <a:off x="2155689" y="2182454"/>
                  <a:ext cx="125695" cy="140891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70" name="Connecteur droit 69"/>
                <p:cNvCxnSpPr>
                  <a:stCxn id="81" idx="2"/>
                  <a:endCxn id="75" idx="0"/>
                </p:cNvCxnSpPr>
                <p:nvPr/>
              </p:nvCxnSpPr>
              <p:spPr bwMode="auto">
                <a:xfrm>
                  <a:off x="1818654" y="2192704"/>
                  <a:ext cx="44726" cy="127576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71" name="Connecteur droit 70"/>
                <p:cNvCxnSpPr>
                  <a:stCxn id="72" idx="1"/>
                  <a:endCxn id="80" idx="0"/>
                </p:cNvCxnSpPr>
                <p:nvPr/>
              </p:nvCxnSpPr>
              <p:spPr bwMode="auto">
                <a:xfrm flipH="1">
                  <a:off x="1354109" y="1910156"/>
                  <a:ext cx="244562" cy="49343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72" name="Rectangle 71"/>
                <p:cNvSpPr/>
                <p:nvPr/>
              </p:nvSpPr>
              <p:spPr bwMode="auto">
                <a:xfrm rot="20572202">
                  <a:off x="1595848" y="1827756"/>
                  <a:ext cx="127304" cy="127304"/>
                </a:xfrm>
                <a:prstGeom prst="rect">
                  <a:avLst/>
                </a:prstGeom>
                <a:solidFill>
                  <a:schemeClr val="accent3">
                    <a:lumMod val="85000"/>
                  </a:schemeClr>
                </a:solidFill>
                <a:ln w="9525">
                  <a:solidFill>
                    <a:schemeClr val="tx2"/>
                  </a:solidFill>
                </a:ln>
                <a:effectLst/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782241">
                    <a:spcBef>
                      <a:spcPct val="50000"/>
                    </a:spcBef>
                  </a:pPr>
                  <a:endParaRPr lang="fr-FR" sz="900" err="1">
                    <a:solidFill>
                      <a:schemeClr val="bg1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 bwMode="auto">
                <a:xfrm rot="20572202">
                  <a:off x="2073289" y="2057974"/>
                  <a:ext cx="127304" cy="127304"/>
                </a:xfrm>
                <a:prstGeom prst="rect">
                  <a:avLst/>
                </a:prstGeom>
                <a:solidFill>
                  <a:srgbClr val="F89092"/>
                </a:solidFill>
                <a:ln w="9525">
                  <a:solidFill>
                    <a:schemeClr val="tx2"/>
                  </a:solidFill>
                </a:ln>
                <a:effectLst/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782241">
                    <a:spcBef>
                      <a:spcPct val="50000"/>
                    </a:spcBef>
                  </a:pPr>
                  <a:endParaRPr lang="fr-FR" sz="900" err="1">
                    <a:solidFill>
                      <a:schemeClr val="bg1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74" name="Rectangle 73"/>
                <p:cNvSpPr/>
                <p:nvPr/>
              </p:nvSpPr>
              <p:spPr bwMode="auto">
                <a:xfrm rot="1497372">
                  <a:off x="1500360" y="2192704"/>
                  <a:ext cx="127304" cy="127304"/>
                </a:xfrm>
                <a:prstGeom prst="rect">
                  <a:avLst/>
                </a:prstGeom>
                <a:solidFill>
                  <a:srgbClr val="F6B85C"/>
                </a:solidFill>
                <a:ln w="9525">
                  <a:solidFill>
                    <a:schemeClr val="tx2"/>
                  </a:solidFill>
                </a:ln>
                <a:effectLst/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782241">
                    <a:spcBef>
                      <a:spcPct val="50000"/>
                    </a:spcBef>
                  </a:pPr>
                  <a:endParaRPr lang="fr-FR" sz="900" err="1">
                    <a:solidFill>
                      <a:schemeClr val="bg1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75" name="Rectangle 74"/>
                <p:cNvSpPr/>
                <p:nvPr/>
              </p:nvSpPr>
              <p:spPr bwMode="auto">
                <a:xfrm rot="20562131">
                  <a:off x="1818654" y="2317401"/>
                  <a:ext cx="127304" cy="127304"/>
                </a:xfrm>
                <a:prstGeom prst="rect">
                  <a:avLst/>
                </a:prstGeom>
                <a:solidFill>
                  <a:schemeClr val="accent3">
                    <a:lumMod val="85000"/>
                  </a:schemeClr>
                </a:solidFill>
                <a:ln w="9525">
                  <a:solidFill>
                    <a:schemeClr val="tx2"/>
                  </a:solidFill>
                </a:ln>
                <a:effectLst/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782241">
                    <a:spcBef>
                      <a:spcPct val="50000"/>
                    </a:spcBef>
                  </a:pPr>
                  <a:endParaRPr lang="fr-FR" sz="900" err="1">
                    <a:solidFill>
                      <a:schemeClr val="bg1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76" name="Rectangle 75"/>
                <p:cNvSpPr/>
                <p:nvPr/>
              </p:nvSpPr>
              <p:spPr bwMode="auto">
                <a:xfrm rot="1497372">
                  <a:off x="1691336" y="2591662"/>
                  <a:ext cx="127304" cy="127304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9525">
                  <a:solidFill>
                    <a:schemeClr val="tx2"/>
                  </a:solidFill>
                </a:ln>
                <a:effectLst/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782241">
                    <a:spcBef>
                      <a:spcPct val="50000"/>
                    </a:spcBef>
                  </a:pPr>
                  <a:endParaRPr lang="fr-FR" sz="900" err="1">
                    <a:solidFill>
                      <a:schemeClr val="bg1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77" name="Rectangle 76"/>
                <p:cNvSpPr/>
                <p:nvPr/>
              </p:nvSpPr>
              <p:spPr bwMode="auto">
                <a:xfrm rot="1497372">
                  <a:off x="2190875" y="2317401"/>
                  <a:ext cx="127304" cy="127304"/>
                </a:xfrm>
                <a:prstGeom prst="rect">
                  <a:avLst/>
                </a:prstGeom>
                <a:solidFill>
                  <a:srgbClr val="F6B85C"/>
                </a:solidFill>
                <a:ln w="9525">
                  <a:solidFill>
                    <a:schemeClr val="tx2"/>
                  </a:solidFill>
                </a:ln>
                <a:effectLst/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782241">
                    <a:spcBef>
                      <a:spcPct val="50000"/>
                    </a:spcBef>
                  </a:pPr>
                  <a:endParaRPr lang="fr-FR" sz="900" err="1">
                    <a:solidFill>
                      <a:schemeClr val="bg1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78" name="Rectangle 77"/>
                <p:cNvSpPr/>
                <p:nvPr/>
              </p:nvSpPr>
              <p:spPr bwMode="auto">
                <a:xfrm>
                  <a:off x="1881584" y="1840646"/>
                  <a:ext cx="127304" cy="127304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9525">
                  <a:solidFill>
                    <a:schemeClr val="tx2"/>
                  </a:solidFill>
                </a:ln>
                <a:effectLst/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782241">
                    <a:spcBef>
                      <a:spcPct val="50000"/>
                    </a:spcBef>
                  </a:pPr>
                  <a:endParaRPr lang="fr-FR" sz="900" err="1">
                    <a:solidFill>
                      <a:schemeClr val="bg1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 bwMode="auto">
                <a:xfrm>
                  <a:off x="1974544" y="2528011"/>
                  <a:ext cx="127304" cy="127304"/>
                </a:xfrm>
                <a:prstGeom prst="rect">
                  <a:avLst/>
                </a:prstGeom>
                <a:solidFill>
                  <a:srgbClr val="F6B85C"/>
                </a:solidFill>
                <a:ln w="9525">
                  <a:solidFill>
                    <a:schemeClr val="tx2"/>
                  </a:solidFill>
                </a:ln>
                <a:effectLst/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782241">
                    <a:spcBef>
                      <a:spcPct val="50000"/>
                    </a:spcBef>
                  </a:pPr>
                  <a:endParaRPr lang="fr-FR" sz="900" err="1">
                    <a:solidFill>
                      <a:schemeClr val="bg1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 bwMode="auto">
                <a:xfrm rot="20562131">
                  <a:off x="1309383" y="2400707"/>
                  <a:ext cx="127304" cy="127304"/>
                </a:xfrm>
                <a:prstGeom prst="rect">
                  <a:avLst/>
                </a:prstGeom>
                <a:solidFill>
                  <a:srgbClr val="F89092"/>
                </a:solidFill>
                <a:ln w="9525">
                  <a:solidFill>
                    <a:schemeClr val="tx2"/>
                  </a:solidFill>
                </a:ln>
                <a:effectLst/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782241">
                    <a:spcBef>
                      <a:spcPct val="50000"/>
                    </a:spcBef>
                  </a:pPr>
                  <a:endParaRPr lang="fr-FR" sz="900" err="1">
                    <a:solidFill>
                      <a:schemeClr val="bg1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 bwMode="auto">
                <a:xfrm>
                  <a:off x="1755002" y="2065400"/>
                  <a:ext cx="127304" cy="127304"/>
                </a:xfrm>
                <a:prstGeom prst="rect">
                  <a:avLst/>
                </a:prstGeom>
                <a:solidFill>
                  <a:srgbClr val="F89092"/>
                </a:solidFill>
                <a:ln w="9525">
                  <a:solidFill>
                    <a:schemeClr val="tx2"/>
                  </a:solidFill>
                </a:ln>
                <a:effectLst/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782241">
                    <a:spcBef>
                      <a:spcPct val="50000"/>
                    </a:spcBef>
                  </a:pPr>
                  <a:endParaRPr lang="fr-FR" sz="900" err="1">
                    <a:solidFill>
                      <a:schemeClr val="bg1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cxnSp>
              <p:nvCxnSpPr>
                <p:cNvPr id="82" name="Connecteur droit 81"/>
                <p:cNvCxnSpPr>
                  <a:stCxn id="74" idx="1"/>
                  <a:endCxn id="84" idx="3"/>
                </p:cNvCxnSpPr>
                <p:nvPr/>
              </p:nvCxnSpPr>
              <p:spPr bwMode="auto">
                <a:xfrm flipH="1" flipV="1">
                  <a:off x="1336705" y="2140938"/>
                  <a:ext cx="169598" cy="8856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83" name="Connecteur droit 82"/>
                <p:cNvCxnSpPr>
                  <a:stCxn id="84" idx="1"/>
                  <a:endCxn id="80" idx="0"/>
                </p:cNvCxnSpPr>
                <p:nvPr/>
              </p:nvCxnSpPr>
              <p:spPr bwMode="auto">
                <a:xfrm>
                  <a:off x="1221287" y="2087226"/>
                  <a:ext cx="132822" cy="31636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84" name="Rectangle 83"/>
                <p:cNvSpPr/>
                <p:nvPr/>
              </p:nvSpPr>
              <p:spPr bwMode="auto">
                <a:xfrm rot="1497372">
                  <a:off x="1215344" y="2050430"/>
                  <a:ext cx="127304" cy="127304"/>
                </a:xfrm>
                <a:prstGeom prst="rect">
                  <a:avLst/>
                </a:prstGeom>
                <a:solidFill>
                  <a:srgbClr val="F6B85C"/>
                </a:solidFill>
                <a:ln w="9525">
                  <a:solidFill>
                    <a:schemeClr val="tx2"/>
                  </a:solidFill>
                </a:ln>
                <a:effectLst/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782241">
                    <a:spcBef>
                      <a:spcPct val="50000"/>
                    </a:spcBef>
                  </a:pPr>
                  <a:endParaRPr lang="fr-FR" sz="900" err="1">
                    <a:solidFill>
                      <a:schemeClr val="bg1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cxnSp>
              <p:nvCxnSpPr>
                <p:cNvPr id="85" name="Connecteur droit 84"/>
                <p:cNvCxnSpPr>
                  <a:stCxn id="84" idx="0"/>
                  <a:endCxn id="72" idx="1"/>
                </p:cNvCxnSpPr>
                <p:nvPr/>
              </p:nvCxnSpPr>
              <p:spPr bwMode="auto">
                <a:xfrm flipV="1">
                  <a:off x="1305852" y="1910156"/>
                  <a:ext cx="292820" cy="146217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21" name="Groupe 20"/>
              <p:cNvGrpSpPr/>
              <p:nvPr/>
            </p:nvGrpSpPr>
            <p:grpSpPr>
              <a:xfrm>
                <a:off x="3514707" y="1525605"/>
                <a:ext cx="527148" cy="425993"/>
                <a:chOff x="1215344" y="1827756"/>
                <a:chExt cx="1102835" cy="891210"/>
              </a:xfrm>
              <a:solidFill>
                <a:schemeClr val="bg1">
                  <a:lumMod val="85000"/>
                </a:schemeClr>
              </a:solidFill>
            </p:grpSpPr>
            <p:cxnSp>
              <p:nvCxnSpPr>
                <p:cNvPr id="22" name="Connecteur droit 21"/>
                <p:cNvCxnSpPr>
                  <a:stCxn id="40" idx="3"/>
                </p:cNvCxnSpPr>
                <p:nvPr/>
              </p:nvCxnSpPr>
              <p:spPr bwMode="auto">
                <a:xfrm>
                  <a:off x="1720328" y="1872660"/>
                  <a:ext cx="161985" cy="31638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3" name="Connecteur droit 22"/>
                <p:cNvCxnSpPr>
                  <a:stCxn id="46" idx="3"/>
                  <a:endCxn id="41" idx="0"/>
                </p:cNvCxnSpPr>
                <p:nvPr/>
              </p:nvCxnSpPr>
              <p:spPr bwMode="auto">
                <a:xfrm>
                  <a:off x="2008888" y="1904297"/>
                  <a:ext cx="109305" cy="15650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4" name="Connecteur droit 23"/>
                <p:cNvCxnSpPr>
                  <a:stCxn id="46" idx="2"/>
                  <a:endCxn id="43" idx="3"/>
                </p:cNvCxnSpPr>
                <p:nvPr/>
              </p:nvCxnSpPr>
              <p:spPr bwMode="auto">
                <a:xfrm flipH="1">
                  <a:off x="1943079" y="1967949"/>
                  <a:ext cx="2157" cy="394178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5" name="Connecteur droit 24"/>
                <p:cNvCxnSpPr>
                  <a:stCxn id="42" idx="3"/>
                  <a:endCxn id="47" idx="1"/>
                </p:cNvCxnSpPr>
                <p:nvPr/>
              </p:nvCxnSpPr>
              <p:spPr bwMode="auto">
                <a:xfrm>
                  <a:off x="1621720" y="2283212"/>
                  <a:ext cx="352824" cy="30845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6" name="Connecteur droit 25"/>
                <p:cNvCxnSpPr>
                  <a:stCxn id="48" idx="3"/>
                  <a:endCxn id="43" idx="1"/>
                </p:cNvCxnSpPr>
                <p:nvPr/>
              </p:nvCxnSpPr>
              <p:spPr bwMode="auto">
                <a:xfrm flipV="1">
                  <a:off x="1433808" y="2399979"/>
                  <a:ext cx="387724" cy="45454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7" name="Connecteur droit 26"/>
                <p:cNvCxnSpPr>
                  <a:stCxn id="40" idx="2"/>
                  <a:endCxn id="49" idx="1"/>
                </p:cNvCxnSpPr>
                <p:nvPr/>
              </p:nvCxnSpPr>
              <p:spPr bwMode="auto">
                <a:xfrm>
                  <a:off x="1678248" y="1952236"/>
                  <a:ext cx="76754" cy="176816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8" name="Connecteur droit 27"/>
                <p:cNvCxnSpPr>
                  <a:stCxn id="49" idx="3"/>
                </p:cNvCxnSpPr>
                <p:nvPr/>
              </p:nvCxnSpPr>
              <p:spPr bwMode="auto">
                <a:xfrm>
                  <a:off x="1882306" y="2129052"/>
                  <a:ext cx="318301" cy="233075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9" name="Connecteur droit 28"/>
                <p:cNvCxnSpPr>
                  <a:stCxn id="41" idx="1"/>
                  <a:endCxn id="43" idx="3"/>
                </p:cNvCxnSpPr>
                <p:nvPr/>
              </p:nvCxnSpPr>
              <p:spPr bwMode="auto">
                <a:xfrm flipH="1">
                  <a:off x="1943079" y="2140374"/>
                  <a:ext cx="133034" cy="221753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0" name="Connecteur droit 29"/>
                <p:cNvCxnSpPr>
                  <a:stCxn id="42" idx="3"/>
                  <a:endCxn id="43" idx="0"/>
                </p:cNvCxnSpPr>
                <p:nvPr/>
              </p:nvCxnSpPr>
              <p:spPr bwMode="auto">
                <a:xfrm>
                  <a:off x="1621720" y="2283212"/>
                  <a:ext cx="241660" cy="37067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1" name="Connecteur droit 30"/>
                <p:cNvCxnSpPr>
                  <a:stCxn id="42" idx="0"/>
                  <a:endCxn id="49" idx="1"/>
                </p:cNvCxnSpPr>
                <p:nvPr/>
              </p:nvCxnSpPr>
              <p:spPr bwMode="auto">
                <a:xfrm flipV="1">
                  <a:off x="1590868" y="2129052"/>
                  <a:ext cx="164134" cy="69595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2" name="Connecteur droit 31"/>
                <p:cNvCxnSpPr>
                  <a:stCxn id="40" idx="1"/>
                  <a:endCxn id="42" idx="0"/>
                </p:cNvCxnSpPr>
                <p:nvPr/>
              </p:nvCxnSpPr>
              <p:spPr bwMode="auto">
                <a:xfrm flipH="1">
                  <a:off x="1590868" y="1910156"/>
                  <a:ext cx="7804" cy="288491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3" name="Connecteur droit 32"/>
                <p:cNvCxnSpPr>
                  <a:stCxn id="48" idx="2"/>
                  <a:endCxn id="44" idx="1"/>
                </p:cNvCxnSpPr>
                <p:nvPr/>
              </p:nvCxnSpPr>
              <p:spPr bwMode="auto">
                <a:xfrm>
                  <a:off x="1391961" y="2525132"/>
                  <a:ext cx="305319" cy="103325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4" name="Connecteur droit 33"/>
                <p:cNvCxnSpPr>
                  <a:stCxn id="44" idx="3"/>
                  <a:endCxn id="47" idx="1"/>
                </p:cNvCxnSpPr>
                <p:nvPr/>
              </p:nvCxnSpPr>
              <p:spPr bwMode="auto">
                <a:xfrm flipV="1">
                  <a:off x="1812696" y="2591662"/>
                  <a:ext cx="161848" cy="90508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5" name="Connecteur droit 34"/>
                <p:cNvCxnSpPr>
                  <a:stCxn id="47" idx="0"/>
                  <a:endCxn id="41" idx="2"/>
                </p:cNvCxnSpPr>
                <p:nvPr/>
              </p:nvCxnSpPr>
              <p:spPr bwMode="auto">
                <a:xfrm flipV="1">
                  <a:off x="2038196" y="2182454"/>
                  <a:ext cx="117493" cy="345557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6" name="Connecteur droit 35"/>
                <p:cNvCxnSpPr>
                  <a:stCxn id="42" idx="2"/>
                </p:cNvCxnSpPr>
                <p:nvPr/>
              </p:nvCxnSpPr>
              <p:spPr bwMode="auto">
                <a:xfrm flipH="1">
                  <a:off x="1433808" y="2314064"/>
                  <a:ext cx="103347" cy="108642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7" name="Connecteur droit 36"/>
                <p:cNvCxnSpPr>
                  <a:stCxn id="45" idx="0"/>
                  <a:endCxn id="41" idx="2"/>
                </p:cNvCxnSpPr>
                <p:nvPr/>
              </p:nvCxnSpPr>
              <p:spPr bwMode="auto">
                <a:xfrm flipH="1" flipV="1">
                  <a:off x="2155689" y="2182454"/>
                  <a:ext cx="125695" cy="140891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8" name="Connecteur droit 37"/>
                <p:cNvCxnSpPr>
                  <a:stCxn id="49" idx="2"/>
                  <a:endCxn id="43" idx="0"/>
                </p:cNvCxnSpPr>
                <p:nvPr/>
              </p:nvCxnSpPr>
              <p:spPr bwMode="auto">
                <a:xfrm>
                  <a:off x="1818654" y="2192704"/>
                  <a:ext cx="44726" cy="127576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9" name="Connecteur droit 38"/>
                <p:cNvCxnSpPr>
                  <a:stCxn id="40" idx="1"/>
                  <a:endCxn id="48" idx="0"/>
                </p:cNvCxnSpPr>
                <p:nvPr/>
              </p:nvCxnSpPr>
              <p:spPr bwMode="auto">
                <a:xfrm flipH="1">
                  <a:off x="1354109" y="1910156"/>
                  <a:ext cx="244562" cy="49343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40" name="Rectangle 39"/>
                <p:cNvSpPr/>
                <p:nvPr/>
              </p:nvSpPr>
              <p:spPr bwMode="auto">
                <a:xfrm rot="20572202">
                  <a:off x="1595848" y="1827756"/>
                  <a:ext cx="127304" cy="127304"/>
                </a:xfrm>
                <a:prstGeom prst="rect">
                  <a:avLst/>
                </a:prstGeom>
                <a:grpFill/>
                <a:ln w="9525">
                  <a:solidFill>
                    <a:schemeClr val="bg1">
                      <a:lumMod val="75000"/>
                    </a:schemeClr>
                  </a:solidFill>
                </a:ln>
                <a:effectLst/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782241">
                    <a:spcBef>
                      <a:spcPct val="50000"/>
                    </a:spcBef>
                  </a:pPr>
                  <a:endParaRPr lang="fr-FR" sz="900" err="1">
                    <a:solidFill>
                      <a:schemeClr val="bg1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41" name="Rectangle 40"/>
                <p:cNvSpPr/>
                <p:nvPr/>
              </p:nvSpPr>
              <p:spPr bwMode="auto">
                <a:xfrm rot="20572202">
                  <a:off x="2073289" y="2057974"/>
                  <a:ext cx="127304" cy="127304"/>
                </a:xfrm>
                <a:prstGeom prst="rect">
                  <a:avLst/>
                </a:prstGeom>
                <a:grpFill/>
                <a:ln w="9525">
                  <a:solidFill>
                    <a:schemeClr val="bg1">
                      <a:lumMod val="75000"/>
                    </a:schemeClr>
                  </a:solidFill>
                </a:ln>
                <a:effectLst/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782241">
                    <a:spcBef>
                      <a:spcPct val="50000"/>
                    </a:spcBef>
                  </a:pPr>
                  <a:endParaRPr lang="fr-FR" sz="900" err="1">
                    <a:solidFill>
                      <a:schemeClr val="bg1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42" name="Rectangle 41"/>
                <p:cNvSpPr/>
                <p:nvPr/>
              </p:nvSpPr>
              <p:spPr bwMode="auto">
                <a:xfrm rot="1497372">
                  <a:off x="1500360" y="2192704"/>
                  <a:ext cx="127304" cy="127304"/>
                </a:xfrm>
                <a:prstGeom prst="rect">
                  <a:avLst/>
                </a:prstGeom>
                <a:grpFill/>
                <a:ln w="9525">
                  <a:solidFill>
                    <a:schemeClr val="bg1">
                      <a:lumMod val="75000"/>
                    </a:schemeClr>
                  </a:solidFill>
                </a:ln>
                <a:effectLst/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782241">
                    <a:spcBef>
                      <a:spcPct val="50000"/>
                    </a:spcBef>
                  </a:pPr>
                  <a:endParaRPr lang="fr-FR" sz="900" err="1">
                    <a:solidFill>
                      <a:schemeClr val="bg1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43" name="Rectangle 42"/>
                <p:cNvSpPr/>
                <p:nvPr/>
              </p:nvSpPr>
              <p:spPr bwMode="auto">
                <a:xfrm rot="20562131">
                  <a:off x="1818654" y="2317401"/>
                  <a:ext cx="127304" cy="127304"/>
                </a:xfrm>
                <a:prstGeom prst="rect">
                  <a:avLst/>
                </a:prstGeom>
                <a:grpFill/>
                <a:ln w="9525">
                  <a:solidFill>
                    <a:schemeClr val="bg1">
                      <a:lumMod val="75000"/>
                    </a:schemeClr>
                  </a:solidFill>
                </a:ln>
                <a:effectLst/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782241">
                    <a:spcBef>
                      <a:spcPct val="50000"/>
                    </a:spcBef>
                  </a:pPr>
                  <a:endParaRPr lang="fr-FR" sz="900" err="1">
                    <a:solidFill>
                      <a:schemeClr val="bg1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44" name="Rectangle 43"/>
                <p:cNvSpPr/>
                <p:nvPr/>
              </p:nvSpPr>
              <p:spPr bwMode="auto">
                <a:xfrm rot="1497372">
                  <a:off x="1691336" y="2591662"/>
                  <a:ext cx="127304" cy="127304"/>
                </a:xfrm>
                <a:prstGeom prst="rect">
                  <a:avLst/>
                </a:prstGeom>
                <a:grpFill/>
                <a:ln w="9525">
                  <a:solidFill>
                    <a:schemeClr val="bg1">
                      <a:lumMod val="75000"/>
                    </a:schemeClr>
                  </a:solidFill>
                </a:ln>
                <a:effectLst/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782241">
                    <a:spcBef>
                      <a:spcPct val="50000"/>
                    </a:spcBef>
                  </a:pPr>
                  <a:endParaRPr lang="fr-FR" sz="900" err="1">
                    <a:solidFill>
                      <a:schemeClr val="bg1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45" name="Rectangle 44"/>
                <p:cNvSpPr/>
                <p:nvPr/>
              </p:nvSpPr>
              <p:spPr bwMode="auto">
                <a:xfrm rot="1497372">
                  <a:off x="2190875" y="2317401"/>
                  <a:ext cx="127304" cy="127304"/>
                </a:xfrm>
                <a:prstGeom prst="rect">
                  <a:avLst/>
                </a:prstGeom>
                <a:grpFill/>
                <a:ln w="9525">
                  <a:solidFill>
                    <a:schemeClr val="bg1">
                      <a:lumMod val="75000"/>
                    </a:schemeClr>
                  </a:solidFill>
                </a:ln>
                <a:effectLst/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782241">
                    <a:spcBef>
                      <a:spcPct val="50000"/>
                    </a:spcBef>
                  </a:pPr>
                  <a:endParaRPr lang="fr-FR" sz="900" err="1">
                    <a:solidFill>
                      <a:schemeClr val="bg1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46" name="Rectangle 45"/>
                <p:cNvSpPr/>
                <p:nvPr/>
              </p:nvSpPr>
              <p:spPr bwMode="auto">
                <a:xfrm>
                  <a:off x="1881584" y="1840646"/>
                  <a:ext cx="127304" cy="127304"/>
                </a:xfrm>
                <a:prstGeom prst="rect">
                  <a:avLst/>
                </a:prstGeom>
                <a:grpFill/>
                <a:ln w="9525">
                  <a:solidFill>
                    <a:schemeClr val="bg1">
                      <a:lumMod val="75000"/>
                    </a:schemeClr>
                  </a:solidFill>
                </a:ln>
                <a:effectLst/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782241">
                    <a:spcBef>
                      <a:spcPct val="50000"/>
                    </a:spcBef>
                  </a:pPr>
                  <a:endParaRPr lang="fr-FR" sz="900" err="1">
                    <a:solidFill>
                      <a:schemeClr val="bg1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47" name="Rectangle 46"/>
                <p:cNvSpPr/>
                <p:nvPr/>
              </p:nvSpPr>
              <p:spPr bwMode="auto">
                <a:xfrm>
                  <a:off x="1974544" y="2528011"/>
                  <a:ext cx="127304" cy="127304"/>
                </a:xfrm>
                <a:prstGeom prst="rect">
                  <a:avLst/>
                </a:prstGeom>
                <a:grpFill/>
                <a:ln w="9525">
                  <a:solidFill>
                    <a:schemeClr val="bg1">
                      <a:lumMod val="75000"/>
                    </a:schemeClr>
                  </a:solidFill>
                </a:ln>
                <a:effectLst/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782241">
                    <a:spcBef>
                      <a:spcPct val="50000"/>
                    </a:spcBef>
                  </a:pPr>
                  <a:endParaRPr lang="fr-FR" sz="900" err="1">
                    <a:solidFill>
                      <a:schemeClr val="bg1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48" name="Rectangle 47"/>
                <p:cNvSpPr/>
                <p:nvPr/>
              </p:nvSpPr>
              <p:spPr bwMode="auto">
                <a:xfrm rot="20562131">
                  <a:off x="1309383" y="2400707"/>
                  <a:ext cx="127304" cy="127304"/>
                </a:xfrm>
                <a:prstGeom prst="rect">
                  <a:avLst/>
                </a:prstGeom>
                <a:grpFill/>
                <a:ln w="9525">
                  <a:solidFill>
                    <a:schemeClr val="bg1">
                      <a:lumMod val="75000"/>
                    </a:schemeClr>
                  </a:solidFill>
                </a:ln>
                <a:effectLst/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782241">
                    <a:spcBef>
                      <a:spcPct val="50000"/>
                    </a:spcBef>
                  </a:pPr>
                  <a:endParaRPr lang="fr-FR" sz="900" err="1">
                    <a:solidFill>
                      <a:schemeClr val="bg1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49" name="Rectangle 48"/>
                <p:cNvSpPr/>
                <p:nvPr/>
              </p:nvSpPr>
              <p:spPr bwMode="auto">
                <a:xfrm>
                  <a:off x="1755002" y="2065400"/>
                  <a:ext cx="127304" cy="127304"/>
                </a:xfrm>
                <a:prstGeom prst="rect">
                  <a:avLst/>
                </a:prstGeom>
                <a:grpFill/>
                <a:ln w="9525">
                  <a:solidFill>
                    <a:schemeClr val="bg1">
                      <a:lumMod val="75000"/>
                    </a:schemeClr>
                  </a:solidFill>
                </a:ln>
                <a:effectLst/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782241">
                    <a:spcBef>
                      <a:spcPct val="50000"/>
                    </a:spcBef>
                  </a:pPr>
                  <a:endParaRPr lang="fr-FR" sz="900" err="1">
                    <a:solidFill>
                      <a:schemeClr val="bg1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cxnSp>
              <p:nvCxnSpPr>
                <p:cNvPr id="50" name="Connecteur droit 49"/>
                <p:cNvCxnSpPr>
                  <a:stCxn id="42" idx="1"/>
                  <a:endCxn id="52" idx="3"/>
                </p:cNvCxnSpPr>
                <p:nvPr/>
              </p:nvCxnSpPr>
              <p:spPr bwMode="auto">
                <a:xfrm flipH="1" flipV="1">
                  <a:off x="1336705" y="2140938"/>
                  <a:ext cx="169598" cy="88562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51" name="Connecteur droit 50"/>
                <p:cNvCxnSpPr>
                  <a:stCxn id="52" idx="1"/>
                  <a:endCxn id="48" idx="0"/>
                </p:cNvCxnSpPr>
                <p:nvPr/>
              </p:nvCxnSpPr>
              <p:spPr bwMode="auto">
                <a:xfrm>
                  <a:off x="1221287" y="2087226"/>
                  <a:ext cx="132822" cy="31636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52" name="Rectangle 51"/>
                <p:cNvSpPr/>
                <p:nvPr/>
              </p:nvSpPr>
              <p:spPr bwMode="auto">
                <a:xfrm rot="1497372">
                  <a:off x="1215344" y="2050430"/>
                  <a:ext cx="127304" cy="127304"/>
                </a:xfrm>
                <a:prstGeom prst="rect">
                  <a:avLst/>
                </a:prstGeom>
                <a:grpFill/>
                <a:ln w="9525">
                  <a:solidFill>
                    <a:schemeClr val="bg1">
                      <a:lumMod val="75000"/>
                    </a:schemeClr>
                  </a:solidFill>
                </a:ln>
                <a:effectLst/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782241">
                    <a:spcBef>
                      <a:spcPct val="50000"/>
                    </a:spcBef>
                  </a:pPr>
                  <a:endParaRPr lang="fr-FR" sz="900" err="1">
                    <a:solidFill>
                      <a:schemeClr val="bg1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cxnSp>
              <p:nvCxnSpPr>
                <p:cNvPr id="53" name="Connecteur droit 52"/>
                <p:cNvCxnSpPr>
                  <a:stCxn id="52" idx="0"/>
                  <a:endCxn id="40" idx="1"/>
                </p:cNvCxnSpPr>
                <p:nvPr/>
              </p:nvCxnSpPr>
              <p:spPr bwMode="auto">
                <a:xfrm flipV="1">
                  <a:off x="1305852" y="1910156"/>
                  <a:ext cx="292820" cy="146217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grpSp>
          <p:nvGrpSpPr>
            <p:cNvPr id="86" name="Groupe 85"/>
            <p:cNvGrpSpPr/>
            <p:nvPr/>
          </p:nvGrpSpPr>
          <p:grpSpPr>
            <a:xfrm>
              <a:off x="8051870" y="952374"/>
              <a:ext cx="3428999" cy="1925759"/>
              <a:chOff x="1143001" y="2914243"/>
              <a:chExt cx="3428999" cy="1925759"/>
            </a:xfrm>
          </p:grpSpPr>
          <p:grpSp>
            <p:nvGrpSpPr>
              <p:cNvPr id="87" name="Groupe 86"/>
              <p:cNvGrpSpPr/>
              <p:nvPr/>
            </p:nvGrpSpPr>
            <p:grpSpPr>
              <a:xfrm>
                <a:off x="1652283" y="3408843"/>
                <a:ext cx="1544647" cy="1296320"/>
                <a:chOff x="679044" y="4545124"/>
                <a:chExt cx="2059529" cy="1728426"/>
              </a:xfrm>
            </p:grpSpPr>
            <p:cxnSp>
              <p:nvCxnSpPr>
                <p:cNvPr id="107" name="Connecteur droit 106"/>
                <p:cNvCxnSpPr>
                  <a:stCxn id="125" idx="3"/>
                </p:cNvCxnSpPr>
                <p:nvPr/>
              </p:nvCxnSpPr>
              <p:spPr bwMode="auto">
                <a:xfrm>
                  <a:off x="1632107" y="4629872"/>
                  <a:ext cx="305716" cy="59711"/>
                </a:xfrm>
                <a:prstGeom prst="line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08" name="Connecteur droit 107"/>
                <p:cNvCxnSpPr/>
                <p:nvPr/>
              </p:nvCxnSpPr>
              <p:spPr bwMode="auto">
                <a:xfrm>
                  <a:off x="2176710" y="4689581"/>
                  <a:ext cx="206293" cy="295364"/>
                </a:xfrm>
                <a:prstGeom prst="line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09" name="Connecteur droit 108"/>
                <p:cNvCxnSpPr>
                  <a:endCxn id="127" idx="3"/>
                </p:cNvCxnSpPr>
                <p:nvPr/>
              </p:nvCxnSpPr>
              <p:spPr bwMode="auto">
                <a:xfrm flipH="1">
                  <a:off x="2052508" y="4809712"/>
                  <a:ext cx="4071" cy="743937"/>
                </a:xfrm>
                <a:prstGeom prst="line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10" name="Connecteur droit 109"/>
                <p:cNvCxnSpPr>
                  <a:stCxn id="126" idx="3"/>
                </p:cNvCxnSpPr>
                <p:nvPr/>
              </p:nvCxnSpPr>
              <p:spPr bwMode="auto">
                <a:xfrm>
                  <a:off x="1446003" y="5404712"/>
                  <a:ext cx="665890" cy="582142"/>
                </a:xfrm>
                <a:prstGeom prst="line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11" name="Connecteur droit 110"/>
                <p:cNvCxnSpPr>
                  <a:stCxn id="128" idx="3"/>
                  <a:endCxn id="127" idx="1"/>
                </p:cNvCxnSpPr>
                <p:nvPr/>
              </p:nvCxnSpPr>
              <p:spPr bwMode="auto">
                <a:xfrm flipV="1">
                  <a:off x="1091354" y="5625088"/>
                  <a:ext cx="731757" cy="85786"/>
                </a:xfrm>
                <a:prstGeom prst="line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12" name="Connecteur droit 111"/>
                <p:cNvCxnSpPr>
                  <a:stCxn id="125" idx="2"/>
                  <a:endCxn id="129" idx="1"/>
                </p:cNvCxnSpPr>
                <p:nvPr/>
              </p:nvCxnSpPr>
              <p:spPr bwMode="auto">
                <a:xfrm>
                  <a:off x="1552689" y="4780057"/>
                  <a:ext cx="144859" cy="333707"/>
                </a:xfrm>
                <a:prstGeom prst="line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13" name="Connecteur droit 112"/>
                <p:cNvCxnSpPr>
                  <a:stCxn id="129" idx="3"/>
                </p:cNvCxnSpPr>
                <p:nvPr/>
              </p:nvCxnSpPr>
              <p:spPr bwMode="auto">
                <a:xfrm>
                  <a:off x="1937810" y="5113764"/>
                  <a:ext cx="600734" cy="439885"/>
                </a:xfrm>
                <a:prstGeom prst="line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14" name="Connecteur droit 113"/>
                <p:cNvCxnSpPr>
                  <a:endCxn id="127" idx="3"/>
                </p:cNvCxnSpPr>
                <p:nvPr/>
              </p:nvCxnSpPr>
              <p:spPr bwMode="auto">
                <a:xfrm flipH="1">
                  <a:off x="2052508" y="5135132"/>
                  <a:ext cx="251077" cy="418517"/>
                </a:xfrm>
                <a:prstGeom prst="line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15" name="Connecteur droit 114"/>
                <p:cNvCxnSpPr>
                  <a:stCxn id="126" idx="3"/>
                  <a:endCxn id="127" idx="0"/>
                </p:cNvCxnSpPr>
                <p:nvPr/>
              </p:nvCxnSpPr>
              <p:spPr bwMode="auto">
                <a:xfrm>
                  <a:off x="1446003" y="5404712"/>
                  <a:ext cx="456088" cy="69957"/>
                </a:xfrm>
                <a:prstGeom prst="line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16" name="Connecteur droit 115"/>
                <p:cNvCxnSpPr>
                  <a:stCxn id="126" idx="0"/>
                  <a:endCxn id="129" idx="1"/>
                </p:cNvCxnSpPr>
                <p:nvPr/>
              </p:nvCxnSpPr>
              <p:spPr bwMode="auto">
                <a:xfrm flipV="1">
                  <a:off x="1387776" y="5113764"/>
                  <a:ext cx="309772" cy="131348"/>
                </a:xfrm>
                <a:prstGeom prst="line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17" name="Connecteur droit 116"/>
                <p:cNvCxnSpPr>
                  <a:stCxn id="125" idx="1"/>
                  <a:endCxn id="126" idx="0"/>
                </p:cNvCxnSpPr>
                <p:nvPr/>
              </p:nvCxnSpPr>
              <p:spPr bwMode="auto">
                <a:xfrm flipH="1">
                  <a:off x="1387776" y="4700639"/>
                  <a:ext cx="14729" cy="544473"/>
                </a:xfrm>
                <a:prstGeom prst="line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18" name="Connecteur droit 117"/>
                <p:cNvCxnSpPr>
                  <a:stCxn id="128" idx="2"/>
                </p:cNvCxnSpPr>
                <p:nvPr/>
              </p:nvCxnSpPr>
              <p:spPr bwMode="auto">
                <a:xfrm>
                  <a:off x="1012376" y="5861291"/>
                  <a:ext cx="576233" cy="195007"/>
                </a:xfrm>
                <a:prstGeom prst="line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19" name="Connecteur droit 118"/>
                <p:cNvCxnSpPr/>
                <p:nvPr/>
              </p:nvCxnSpPr>
              <p:spPr bwMode="auto">
                <a:xfrm flipV="1">
                  <a:off x="1806435" y="5986853"/>
                  <a:ext cx="305458" cy="170817"/>
                </a:xfrm>
                <a:prstGeom prst="line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20" name="Connecteur droit 119"/>
                <p:cNvCxnSpPr/>
                <p:nvPr/>
              </p:nvCxnSpPr>
              <p:spPr bwMode="auto">
                <a:xfrm flipV="1">
                  <a:off x="2232024" y="5214550"/>
                  <a:ext cx="221746" cy="652174"/>
                </a:xfrm>
                <a:prstGeom prst="line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21" name="Connecteur droit 120"/>
                <p:cNvCxnSpPr>
                  <a:stCxn id="126" idx="2"/>
                </p:cNvCxnSpPr>
                <p:nvPr/>
              </p:nvCxnSpPr>
              <p:spPr bwMode="auto">
                <a:xfrm flipH="1">
                  <a:off x="1091354" y="5462939"/>
                  <a:ext cx="195048" cy="205041"/>
                </a:xfrm>
                <a:prstGeom prst="line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22" name="Connecteur droit 121"/>
                <p:cNvCxnSpPr/>
                <p:nvPr/>
              </p:nvCxnSpPr>
              <p:spPr bwMode="auto">
                <a:xfrm flipH="1" flipV="1">
                  <a:off x="2453770" y="5214550"/>
                  <a:ext cx="237226" cy="265905"/>
                </a:xfrm>
                <a:prstGeom prst="line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23" name="Connecteur droit 122"/>
                <p:cNvCxnSpPr>
                  <a:stCxn id="129" idx="2"/>
                  <a:endCxn id="127" idx="0"/>
                </p:cNvCxnSpPr>
                <p:nvPr/>
              </p:nvCxnSpPr>
              <p:spPr bwMode="auto">
                <a:xfrm>
                  <a:off x="1817679" y="5233895"/>
                  <a:ext cx="84412" cy="240776"/>
                </a:xfrm>
                <a:prstGeom prst="line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24" name="Connecteur droit 123"/>
                <p:cNvCxnSpPr>
                  <a:stCxn id="125" idx="1"/>
                  <a:endCxn id="128" idx="0"/>
                </p:cNvCxnSpPr>
                <p:nvPr/>
              </p:nvCxnSpPr>
              <p:spPr bwMode="auto">
                <a:xfrm flipH="1">
                  <a:off x="940937" y="4700639"/>
                  <a:ext cx="461565" cy="931257"/>
                </a:xfrm>
                <a:prstGeom prst="line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25" name="Rectangle 124"/>
                <p:cNvSpPr/>
                <p:nvPr/>
              </p:nvSpPr>
              <p:spPr bwMode="auto">
                <a:xfrm rot="20572202">
                  <a:off x="1397174" y="4545124"/>
                  <a:ext cx="240263" cy="240262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2"/>
                  </a:solidFill>
                </a:ln>
                <a:effectLst/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782241">
                    <a:spcBef>
                      <a:spcPct val="50000"/>
                    </a:spcBef>
                  </a:pPr>
                  <a:endParaRPr lang="fr-FR" sz="900" err="1">
                    <a:solidFill>
                      <a:schemeClr val="bg1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126" name="Rectangle 125"/>
                <p:cNvSpPr/>
                <p:nvPr/>
              </p:nvSpPr>
              <p:spPr bwMode="auto">
                <a:xfrm rot="1497372">
                  <a:off x="1216959" y="5233895"/>
                  <a:ext cx="240263" cy="240262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2"/>
                  </a:solidFill>
                </a:ln>
                <a:effectLst/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782241">
                    <a:spcBef>
                      <a:spcPct val="50000"/>
                    </a:spcBef>
                  </a:pPr>
                  <a:endParaRPr lang="fr-FR" sz="900" err="1">
                    <a:solidFill>
                      <a:schemeClr val="bg1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127" name="Rectangle 126"/>
                <p:cNvSpPr/>
                <p:nvPr/>
              </p:nvSpPr>
              <p:spPr bwMode="auto">
                <a:xfrm rot="20562131">
                  <a:off x="1817679" y="5469237"/>
                  <a:ext cx="240263" cy="240262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2"/>
                  </a:solidFill>
                </a:ln>
                <a:effectLst/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782241">
                    <a:spcBef>
                      <a:spcPct val="50000"/>
                    </a:spcBef>
                  </a:pPr>
                  <a:endParaRPr lang="fr-FR" sz="900" err="1">
                    <a:solidFill>
                      <a:schemeClr val="bg1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128" name="Rectangle 127"/>
                <p:cNvSpPr/>
                <p:nvPr/>
              </p:nvSpPr>
              <p:spPr bwMode="auto">
                <a:xfrm rot="20562131">
                  <a:off x="856525" y="5626462"/>
                  <a:ext cx="240263" cy="240262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2"/>
                  </a:solidFill>
                </a:ln>
                <a:effectLst/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782241">
                    <a:spcBef>
                      <a:spcPct val="50000"/>
                    </a:spcBef>
                  </a:pPr>
                  <a:endParaRPr lang="fr-FR" sz="900" err="1">
                    <a:solidFill>
                      <a:schemeClr val="bg1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129" name="Rectangle 128"/>
                <p:cNvSpPr/>
                <p:nvPr/>
              </p:nvSpPr>
              <p:spPr bwMode="auto">
                <a:xfrm>
                  <a:off x="1697548" y="4993633"/>
                  <a:ext cx="240263" cy="240262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2"/>
                  </a:solidFill>
                </a:ln>
                <a:effectLst/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782241">
                    <a:spcBef>
                      <a:spcPct val="50000"/>
                    </a:spcBef>
                  </a:pPr>
                  <a:endParaRPr lang="fr-FR" sz="900" err="1">
                    <a:solidFill>
                      <a:schemeClr val="bg1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cxnSp>
              <p:nvCxnSpPr>
                <p:cNvPr id="130" name="Connecteur droit 129"/>
                <p:cNvCxnSpPr>
                  <a:stCxn id="126" idx="1"/>
                  <a:endCxn id="132" idx="3"/>
                </p:cNvCxnSpPr>
                <p:nvPr/>
              </p:nvCxnSpPr>
              <p:spPr bwMode="auto">
                <a:xfrm flipH="1" flipV="1">
                  <a:off x="908090" y="5136196"/>
                  <a:ext cx="320085" cy="167144"/>
                </a:xfrm>
                <a:prstGeom prst="line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31" name="Connecteur droit 130"/>
                <p:cNvCxnSpPr>
                  <a:stCxn id="132" idx="1"/>
                  <a:endCxn id="128" idx="0"/>
                </p:cNvCxnSpPr>
                <p:nvPr/>
              </p:nvCxnSpPr>
              <p:spPr bwMode="auto">
                <a:xfrm>
                  <a:off x="690260" y="5034825"/>
                  <a:ext cx="250677" cy="597070"/>
                </a:xfrm>
                <a:prstGeom prst="line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32" name="Rectangle 131"/>
                <p:cNvSpPr/>
                <p:nvPr/>
              </p:nvSpPr>
              <p:spPr bwMode="auto">
                <a:xfrm rot="1497372">
                  <a:off x="679044" y="4965379"/>
                  <a:ext cx="240263" cy="240262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2"/>
                  </a:solidFill>
                </a:ln>
                <a:effectLst/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782241">
                    <a:spcBef>
                      <a:spcPct val="50000"/>
                    </a:spcBef>
                  </a:pPr>
                  <a:endParaRPr lang="fr-FR" sz="900" err="1">
                    <a:solidFill>
                      <a:schemeClr val="bg1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cxnSp>
              <p:nvCxnSpPr>
                <p:cNvPr id="133" name="Connecteur droit 132"/>
                <p:cNvCxnSpPr>
                  <a:stCxn id="132" idx="0"/>
                  <a:endCxn id="125" idx="1"/>
                </p:cNvCxnSpPr>
                <p:nvPr/>
              </p:nvCxnSpPr>
              <p:spPr bwMode="auto">
                <a:xfrm flipV="1">
                  <a:off x="849861" y="4700639"/>
                  <a:ext cx="552643" cy="275957"/>
                </a:xfrm>
                <a:prstGeom prst="line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34" name="Rectangle 133"/>
                <p:cNvSpPr/>
                <p:nvPr/>
              </p:nvSpPr>
              <p:spPr bwMode="auto">
                <a:xfrm rot="20572202">
                  <a:off x="1967862" y="4574113"/>
                  <a:ext cx="240263" cy="240262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2"/>
                  </a:solidFill>
                </a:ln>
                <a:effectLst/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782241">
                    <a:spcBef>
                      <a:spcPct val="50000"/>
                    </a:spcBef>
                  </a:pPr>
                  <a:endParaRPr lang="fr-FR" sz="900" err="1">
                    <a:solidFill>
                      <a:schemeClr val="bg1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135" name="Rectangle 134"/>
                <p:cNvSpPr/>
                <p:nvPr/>
              </p:nvSpPr>
              <p:spPr bwMode="auto">
                <a:xfrm rot="20572202">
                  <a:off x="2316271" y="4944234"/>
                  <a:ext cx="240263" cy="240262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2"/>
                  </a:solidFill>
                </a:ln>
                <a:effectLst/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782241">
                    <a:spcBef>
                      <a:spcPct val="50000"/>
                    </a:spcBef>
                  </a:pPr>
                  <a:endParaRPr lang="fr-FR" sz="900" err="1">
                    <a:solidFill>
                      <a:schemeClr val="bg1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136" name="Rectangle 135"/>
                <p:cNvSpPr/>
                <p:nvPr/>
              </p:nvSpPr>
              <p:spPr bwMode="auto">
                <a:xfrm rot="20572202">
                  <a:off x="2498310" y="5506840"/>
                  <a:ext cx="240263" cy="240262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2"/>
                  </a:solidFill>
                </a:ln>
                <a:effectLst/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782241">
                    <a:spcBef>
                      <a:spcPct val="50000"/>
                    </a:spcBef>
                  </a:pPr>
                  <a:endParaRPr lang="fr-FR" sz="900" err="1">
                    <a:solidFill>
                      <a:schemeClr val="bg1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137" name="Rectangle 136"/>
                <p:cNvSpPr/>
                <p:nvPr/>
              </p:nvSpPr>
              <p:spPr bwMode="auto">
                <a:xfrm rot="20572202">
                  <a:off x="2130465" y="5880384"/>
                  <a:ext cx="240263" cy="240262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2"/>
                  </a:solidFill>
                </a:ln>
                <a:effectLst/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782241">
                    <a:spcBef>
                      <a:spcPct val="50000"/>
                    </a:spcBef>
                  </a:pPr>
                  <a:endParaRPr lang="fr-FR" sz="900" err="1">
                    <a:solidFill>
                      <a:schemeClr val="bg1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138" name="Rectangle 137"/>
                <p:cNvSpPr/>
                <p:nvPr/>
              </p:nvSpPr>
              <p:spPr bwMode="auto">
                <a:xfrm rot="20572202">
                  <a:off x="1608497" y="6033288"/>
                  <a:ext cx="240263" cy="240262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2"/>
                  </a:solidFill>
                </a:ln>
                <a:effectLst/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782241">
                    <a:spcBef>
                      <a:spcPct val="50000"/>
                    </a:spcBef>
                  </a:pPr>
                  <a:endParaRPr lang="fr-FR" sz="900" err="1">
                    <a:solidFill>
                      <a:schemeClr val="bg1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88" name="Rectangle 87"/>
              <p:cNvSpPr/>
              <p:nvPr/>
            </p:nvSpPr>
            <p:spPr bwMode="auto">
              <a:xfrm>
                <a:off x="1143001" y="2914243"/>
                <a:ext cx="3428999" cy="215858"/>
              </a:xfrm>
              <a:prstGeom prst="rect">
                <a:avLst/>
              </a:prstGeom>
              <a:solidFill>
                <a:srgbClr val="009EC0"/>
              </a:solidFill>
              <a:ln>
                <a:noFill/>
              </a:ln>
              <a:effectLst/>
              <a:extLst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68580" tIns="34290" rIns="68580" bIns="3429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782241">
                  <a:spcBef>
                    <a:spcPct val="50000"/>
                  </a:spcBef>
                </a:pPr>
                <a:r>
                  <a:rPr lang="fr-FR" sz="900" b="1" dirty="0">
                    <a:solidFill>
                      <a:schemeClr val="bg1"/>
                    </a:solidFill>
                    <a:latin typeface="Arial" charset="0"/>
                    <a:ea typeface="ＭＳ Ｐゴシック" charset="0"/>
                    <a:cs typeface="Arial" charset="0"/>
                  </a:rPr>
                  <a:t>ELLE PERMET DE REALISER DES ÉCHANGES...</a:t>
                </a:r>
              </a:p>
            </p:txBody>
          </p:sp>
          <p:grpSp>
            <p:nvGrpSpPr>
              <p:cNvPr id="89" name="Groupe 88"/>
              <p:cNvGrpSpPr/>
              <p:nvPr/>
            </p:nvGrpSpPr>
            <p:grpSpPr>
              <a:xfrm>
                <a:off x="2569043" y="3385570"/>
                <a:ext cx="270000" cy="270000"/>
                <a:chOff x="3742349" y="2743365"/>
                <a:chExt cx="1004400" cy="1004400"/>
              </a:xfrm>
            </p:grpSpPr>
            <p:sp>
              <p:nvSpPr>
                <p:cNvPr id="105" name="Ellipse 104"/>
                <p:cNvSpPr/>
                <p:nvPr/>
              </p:nvSpPr>
              <p:spPr bwMode="auto">
                <a:xfrm>
                  <a:off x="3742349" y="2743365"/>
                  <a:ext cx="1004400" cy="100440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defTabSz="782241">
                    <a:spcBef>
                      <a:spcPct val="50000"/>
                    </a:spcBef>
                  </a:pPr>
                  <a:r>
                    <a:rPr lang="fr-FR" sz="1050" b="1">
                      <a:solidFill>
                        <a:schemeClr val="bg1"/>
                      </a:solidFill>
                      <a:latin typeface="Arial" charset="0"/>
                      <a:ea typeface="ＭＳ Ｐゴシック" charset="0"/>
                      <a:cs typeface="Arial" charset="0"/>
                    </a:rPr>
                    <a:t>s</a:t>
                  </a:r>
                </a:p>
              </p:txBody>
            </p:sp>
            <p:pic>
              <p:nvPicPr>
                <p:cNvPr id="106" name="Picture 3" descr="d:\Downloads\locked.png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38549" y="2939565"/>
                  <a:ext cx="612000" cy="6120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90" name="Groupe 89"/>
              <p:cNvGrpSpPr/>
              <p:nvPr/>
            </p:nvGrpSpPr>
            <p:grpSpPr>
              <a:xfrm>
                <a:off x="2695948" y="4365777"/>
                <a:ext cx="270000" cy="270000"/>
                <a:chOff x="4320727" y="1935695"/>
                <a:chExt cx="1004400" cy="1004400"/>
              </a:xfrm>
            </p:grpSpPr>
            <p:sp>
              <p:nvSpPr>
                <p:cNvPr id="103" name="Ellipse 102"/>
                <p:cNvSpPr/>
                <p:nvPr/>
              </p:nvSpPr>
              <p:spPr bwMode="auto">
                <a:xfrm>
                  <a:off x="4320727" y="1935695"/>
                  <a:ext cx="1004400" cy="1004400"/>
                </a:xfrm>
                <a:prstGeom prst="ellipse">
                  <a:avLst/>
                </a:prstGeom>
                <a:solidFill>
                  <a:srgbClr val="F6B85C"/>
                </a:solidFill>
                <a:ln>
                  <a:noFill/>
                </a:ln>
                <a:effectLst/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defTabSz="782241">
                    <a:spcBef>
                      <a:spcPct val="50000"/>
                    </a:spcBef>
                  </a:pPr>
                  <a:endParaRPr lang="fr-FR" sz="1050" b="1" err="1">
                    <a:solidFill>
                      <a:schemeClr val="bg1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pic>
              <p:nvPicPr>
                <p:cNvPr id="104" name="Picture 3" descr="d:\Downloads\transparency.png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62927" y="2077895"/>
                  <a:ext cx="720000" cy="7200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91" name="ZoneTexte 90"/>
              <p:cNvSpPr txBox="1"/>
              <p:nvPr/>
            </p:nvSpPr>
            <p:spPr bwMode="gray">
              <a:xfrm>
                <a:off x="2835288" y="3357653"/>
                <a:ext cx="1136626" cy="238462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vert="horz" wrap="square" lIns="38068" tIns="38068" rIns="98973" bIns="3806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fr-FR" sz="1050" b="1">
                    <a:latin typeface="Calibri" panose="020F0502020204030204" pitchFamily="34" charset="0"/>
                    <a:cs typeface="Helvetica"/>
                  </a:rPr>
                  <a:t>sécurisés</a:t>
                </a:r>
              </a:p>
            </p:txBody>
          </p:sp>
          <p:sp>
            <p:nvSpPr>
              <p:cNvPr id="92" name="ZoneTexte 91"/>
              <p:cNvSpPr txBox="1"/>
              <p:nvPr/>
            </p:nvSpPr>
            <p:spPr bwMode="gray">
              <a:xfrm>
                <a:off x="3106832" y="3675947"/>
                <a:ext cx="1136626" cy="238462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vert="horz" wrap="square" lIns="38068" tIns="38068" rIns="98973" bIns="3806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fr-FR" sz="1050" b="1">
                    <a:latin typeface="Calibri" panose="020F0502020204030204" pitchFamily="34" charset="0"/>
                    <a:cs typeface="Helvetica"/>
                  </a:rPr>
                  <a:t>accessibles à tous</a:t>
                </a:r>
              </a:p>
            </p:txBody>
          </p:sp>
          <p:sp>
            <p:nvSpPr>
              <p:cNvPr id="93" name="ZoneTexte 92"/>
              <p:cNvSpPr txBox="1"/>
              <p:nvPr/>
            </p:nvSpPr>
            <p:spPr bwMode="gray">
              <a:xfrm>
                <a:off x="3248853" y="4108184"/>
                <a:ext cx="1215135" cy="238462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vert="horz" wrap="square" lIns="38068" tIns="38068" rIns="98973" bIns="3806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fr-FR" sz="1050" b="1" dirty="0">
                    <a:latin typeface="Calibri" panose="020F0502020204030204" pitchFamily="34" charset="0"/>
                    <a:cs typeface="Helvetica"/>
                  </a:rPr>
                  <a:t>désintermédiés</a:t>
                </a:r>
              </a:p>
            </p:txBody>
          </p:sp>
          <p:sp>
            <p:nvSpPr>
              <p:cNvPr id="94" name="ZoneTexte 93"/>
              <p:cNvSpPr txBox="1"/>
              <p:nvPr/>
            </p:nvSpPr>
            <p:spPr bwMode="gray">
              <a:xfrm>
                <a:off x="2967804" y="4385360"/>
                <a:ext cx="1136626" cy="238462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vert="horz" wrap="square" lIns="38068" tIns="38068" rIns="98973" bIns="3806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fr-FR" sz="1050" b="1">
                    <a:latin typeface="Calibri" panose="020F0502020204030204" pitchFamily="34" charset="0"/>
                    <a:cs typeface="Helvetica"/>
                  </a:rPr>
                  <a:t>transparents</a:t>
                </a:r>
              </a:p>
            </p:txBody>
          </p:sp>
          <p:pic>
            <p:nvPicPr>
              <p:cNvPr id="95" name="Picture 9" descr="d:\Downloads\team.png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70303" y="4082199"/>
                <a:ext cx="270000" cy="27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96" name="Groupe 95"/>
              <p:cNvGrpSpPr/>
              <p:nvPr/>
            </p:nvGrpSpPr>
            <p:grpSpPr>
              <a:xfrm>
                <a:off x="2304471" y="4476884"/>
                <a:ext cx="270000" cy="270000"/>
                <a:chOff x="1379968" y="6043518"/>
                <a:chExt cx="360000" cy="360000"/>
              </a:xfrm>
            </p:grpSpPr>
            <p:sp>
              <p:nvSpPr>
                <p:cNvPr id="101" name="Ellipse 100"/>
                <p:cNvSpPr/>
                <p:nvPr/>
              </p:nvSpPr>
              <p:spPr bwMode="auto">
                <a:xfrm>
                  <a:off x="1379968" y="6043518"/>
                  <a:ext cx="360000" cy="36000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defTabSz="782241">
                    <a:spcBef>
                      <a:spcPct val="50000"/>
                    </a:spcBef>
                  </a:pPr>
                  <a:endParaRPr lang="fr-FR" sz="1050" b="1" err="1">
                    <a:solidFill>
                      <a:schemeClr val="bg1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pic>
              <p:nvPicPr>
                <p:cNvPr id="102" name="Picture 10" descr="d:\Downloads\piggy-bank.png"/>
                <p:cNvPicPr>
                  <a:picLocks noChangeAspect="1" noChangeArrowheads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3968" y="6097518"/>
                  <a:ext cx="252000" cy="2520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97" name="ZoneTexte 96"/>
              <p:cNvSpPr txBox="1"/>
              <p:nvPr/>
            </p:nvSpPr>
            <p:spPr bwMode="gray">
              <a:xfrm>
                <a:off x="2538255" y="4601540"/>
                <a:ext cx="1136626" cy="238462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vert="horz" wrap="square" lIns="38068" tIns="38068" rIns="98973" bIns="3806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fr-FR" sz="1050" b="1">
                    <a:latin typeface="Calibri" panose="020F0502020204030204" pitchFamily="34" charset="0"/>
                    <a:cs typeface="Helvetica"/>
                  </a:rPr>
                  <a:t>moins chers</a:t>
                </a:r>
              </a:p>
            </p:txBody>
          </p:sp>
          <p:grpSp>
            <p:nvGrpSpPr>
              <p:cNvPr id="98" name="Groupe 97"/>
              <p:cNvGrpSpPr/>
              <p:nvPr/>
            </p:nvGrpSpPr>
            <p:grpSpPr>
              <a:xfrm>
                <a:off x="2832803" y="3669210"/>
                <a:ext cx="270000" cy="270000"/>
                <a:chOff x="2084411" y="4892280"/>
                <a:chExt cx="360000" cy="360000"/>
              </a:xfrm>
            </p:grpSpPr>
            <p:sp>
              <p:nvSpPr>
                <p:cNvPr id="99" name="Ellipse 98"/>
                <p:cNvSpPr/>
                <p:nvPr/>
              </p:nvSpPr>
              <p:spPr bwMode="auto">
                <a:xfrm>
                  <a:off x="2084411" y="4892280"/>
                  <a:ext cx="360000" cy="36000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noFill/>
                </a:ln>
                <a:effectLst/>
                <a:extLst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68580" tIns="34290" rIns="68580" bIns="3429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defTabSz="782241">
                    <a:spcBef>
                      <a:spcPct val="50000"/>
                    </a:spcBef>
                  </a:pPr>
                  <a:endParaRPr lang="fr-FR" sz="1050" b="1" err="1">
                    <a:solidFill>
                      <a:schemeClr val="bg1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pic>
              <p:nvPicPr>
                <p:cNvPr id="100" name="Picture 11" descr="d:\Downloads\open.png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38411" y="4933891"/>
                  <a:ext cx="252000" cy="2520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</p:grpSp>
      <p:sp>
        <p:nvSpPr>
          <p:cNvPr id="142" name="Rectangle 141"/>
          <p:cNvSpPr/>
          <p:nvPr/>
        </p:nvSpPr>
        <p:spPr>
          <a:xfrm>
            <a:off x="929044" y="1081504"/>
            <a:ext cx="103361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La blockchain est un outil de traçabilité, elle répond au besoins du processus démocratique par sa définition </a:t>
            </a:r>
            <a:endParaRPr lang="fr-FR" dirty="0"/>
          </a:p>
        </p:txBody>
      </p:sp>
      <p:graphicFrame>
        <p:nvGraphicFramePr>
          <p:cNvPr id="146" name="Diagramme 145"/>
          <p:cNvGraphicFramePr/>
          <p:nvPr>
            <p:extLst>
              <p:ext uri="{D42A27DB-BD31-4B8C-83A1-F6EECF244321}">
                <p14:modId xmlns:p14="http://schemas.microsoft.com/office/powerpoint/2010/main" val="1190626829"/>
              </p:ext>
            </p:extLst>
          </p:nvPr>
        </p:nvGraphicFramePr>
        <p:xfrm>
          <a:off x="3078891" y="3348989"/>
          <a:ext cx="8186316" cy="3335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pic>
        <p:nvPicPr>
          <p:cNvPr id="147" name="Picture 2" descr="https://upload.wikimedia.org/wikipedia/commons/thumb/7/77/FR-R%C3%A9gions.svg/1024px-FR-R%C3%A9gions.svg.pn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886" y="4285608"/>
            <a:ext cx="1676189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8" name="Rectangle 147"/>
          <p:cNvSpPr/>
          <p:nvPr/>
        </p:nvSpPr>
        <p:spPr>
          <a:xfrm>
            <a:off x="0" y="-11843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dirty="0">
                <a:solidFill>
                  <a:srgbClr val="222222"/>
                </a:solidFill>
                <a:latin typeface="Bauhaus 93" panose="04030905020B02020C02" pitchFamily="82" charset="0"/>
              </a:rPr>
              <a:t>Processus démocratique </a:t>
            </a:r>
          </a:p>
        </p:txBody>
      </p:sp>
      <p:sp>
        <p:nvSpPr>
          <p:cNvPr id="149" name="Rectangle 148"/>
          <p:cNvSpPr/>
          <p:nvPr/>
        </p:nvSpPr>
        <p:spPr>
          <a:xfrm>
            <a:off x="443437" y="3600637"/>
            <a:ext cx="146749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 smtClean="0"/>
              <a:t>Pouvoir légiférer sur une problématique ayant émergée </a:t>
            </a:r>
            <a:endParaRPr lang="fr-FR" sz="1100" dirty="0"/>
          </a:p>
        </p:txBody>
      </p:sp>
      <p:sp>
        <p:nvSpPr>
          <p:cNvPr id="151" name="Rectangle 150"/>
          <p:cNvSpPr/>
          <p:nvPr/>
        </p:nvSpPr>
        <p:spPr>
          <a:xfrm>
            <a:off x="7694892" y="5863583"/>
            <a:ext cx="324177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 smtClean="0"/>
              <a:t>Avec séparation des 3 pouvoirs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smtClean="0"/>
              <a:t>Législatif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smtClean="0"/>
              <a:t>Exécutif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smtClean="0"/>
              <a:t>Judiciaire</a:t>
            </a:r>
            <a:endParaRPr lang="fr-FR" sz="1100" dirty="0"/>
          </a:p>
        </p:txBody>
      </p:sp>
      <p:sp>
        <p:nvSpPr>
          <p:cNvPr id="152" name="Flèche courbée vers la droite 151"/>
          <p:cNvSpPr/>
          <p:nvPr/>
        </p:nvSpPr>
        <p:spPr>
          <a:xfrm>
            <a:off x="226673" y="2796888"/>
            <a:ext cx="1430999" cy="240803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Parchemin horizontal 1"/>
          <p:cNvSpPr/>
          <p:nvPr/>
        </p:nvSpPr>
        <p:spPr>
          <a:xfrm>
            <a:off x="482166" y="6017684"/>
            <a:ext cx="2821893" cy="486715"/>
          </a:xfrm>
          <a:prstGeom prst="horizontalScrol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Utilisation d’un nuage de mots pour établir le classement des problématiques</a:t>
            </a:r>
            <a:endParaRPr lang="en-US" sz="1000" dirty="0"/>
          </a:p>
        </p:txBody>
      </p:sp>
      <p:sp>
        <p:nvSpPr>
          <p:cNvPr id="3" name="Flèche à angle droit 2"/>
          <p:cNvSpPr/>
          <p:nvPr/>
        </p:nvSpPr>
        <p:spPr>
          <a:xfrm>
            <a:off x="3374421" y="5740952"/>
            <a:ext cx="638039" cy="600504"/>
          </a:xfrm>
          <a:prstGeom prst="bent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70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Image 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0658" y="3992852"/>
            <a:ext cx="2230256" cy="777873"/>
          </a:xfrm>
          <a:prstGeom prst="rect">
            <a:avLst/>
          </a:prstGeom>
        </p:spPr>
      </p:pic>
      <p:sp>
        <p:nvSpPr>
          <p:cNvPr id="50" name="Ellipse 49"/>
          <p:cNvSpPr/>
          <p:nvPr/>
        </p:nvSpPr>
        <p:spPr>
          <a:xfrm>
            <a:off x="7090913" y="2664145"/>
            <a:ext cx="4149305" cy="415920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3601164930"/>
              </p:ext>
            </p:extLst>
          </p:nvPr>
        </p:nvGraphicFramePr>
        <p:xfrm>
          <a:off x="716070" y="3199302"/>
          <a:ext cx="2972520" cy="2847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-11843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dirty="0">
                <a:solidFill>
                  <a:srgbClr val="222222"/>
                </a:solidFill>
                <a:latin typeface="Bauhaus 93" panose="04030905020B02020C02" pitchFamily="82" charset="0"/>
              </a:rPr>
              <a:t>Processus du travail  </a:t>
            </a:r>
          </a:p>
        </p:txBody>
      </p:sp>
      <p:grpSp>
        <p:nvGrpSpPr>
          <p:cNvPr id="18" name="Groupe 17"/>
          <p:cNvGrpSpPr/>
          <p:nvPr/>
        </p:nvGrpSpPr>
        <p:grpSpPr>
          <a:xfrm>
            <a:off x="7550905" y="1100993"/>
            <a:ext cx="4045790" cy="1475117"/>
            <a:chOff x="6394967" y="1100993"/>
            <a:chExt cx="4045790" cy="1475117"/>
          </a:xfrm>
        </p:grpSpPr>
        <p:sp>
          <p:nvSpPr>
            <p:cNvPr id="15" name="Rectangle à coins arrondis 14"/>
            <p:cNvSpPr/>
            <p:nvPr/>
          </p:nvSpPr>
          <p:spPr>
            <a:xfrm>
              <a:off x="6394967" y="1100993"/>
              <a:ext cx="4045790" cy="147511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690222" y="1279119"/>
              <a:ext cx="3613874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u="sng" dirty="0" smtClean="0"/>
                <a:t>Utilisation de services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fr-FR" dirty="0" smtClean="0"/>
                <a:t>Sociale </a:t>
              </a:r>
              <a:r>
                <a:rPr lang="fr-FR" dirty="0" smtClean="0">
                  <a:sym typeface="Wingdings" panose="05000000000000000000" pitchFamily="2" charset="2"/>
                </a:rPr>
                <a:t>envers la communauté 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fr-FR" dirty="0" smtClean="0">
                  <a:sym typeface="Wingdings" panose="05000000000000000000" pitchFamily="2" charset="2"/>
                </a:rPr>
                <a:t>Capital envers une société privée </a:t>
              </a:r>
              <a:endParaRPr lang="fr-FR" dirty="0"/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716070" y="1106787"/>
            <a:ext cx="4045790" cy="1475117"/>
            <a:chOff x="1889260" y="1106787"/>
            <a:chExt cx="4045790" cy="1475117"/>
          </a:xfrm>
        </p:grpSpPr>
        <p:sp>
          <p:nvSpPr>
            <p:cNvPr id="16" name="Rectangle à coins arrondis 15"/>
            <p:cNvSpPr/>
            <p:nvPr/>
          </p:nvSpPr>
          <p:spPr>
            <a:xfrm>
              <a:off x="1889260" y="1106787"/>
              <a:ext cx="4045790" cy="147511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198093" y="1279119"/>
              <a:ext cx="2614690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u="sng" dirty="0" smtClean="0"/>
                <a:t>Utilisation personnelle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fr-FR" dirty="0" smtClean="0"/>
                <a:t>Familiale 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fr-FR" dirty="0" smtClean="0"/>
                <a:t>Intellectuel/artistique  </a:t>
              </a:r>
              <a:endParaRPr lang="fr-FR" dirty="0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1889260" y="716281"/>
            <a:ext cx="85514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rgbClr val="222222"/>
                </a:solidFill>
                <a:latin typeface="Arial" panose="020B0604020202020204" pitchFamily="34" charset="0"/>
              </a:rPr>
              <a:t>Deux types de travail </a:t>
            </a:r>
          </a:p>
        </p:txBody>
      </p:sp>
      <p:pic>
        <p:nvPicPr>
          <p:cNvPr id="1032" name="Picture 8" descr="Résultats de recherche d'images pour « dollar icon »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233" y="1635230"/>
            <a:ext cx="333204" cy="461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Flèche vers le bas 18"/>
          <p:cNvSpPr/>
          <p:nvPr/>
        </p:nvSpPr>
        <p:spPr>
          <a:xfrm rot="2660125">
            <a:off x="4739224" y="1081628"/>
            <a:ext cx="484632" cy="481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èche vers le bas 22"/>
          <p:cNvSpPr/>
          <p:nvPr/>
        </p:nvSpPr>
        <p:spPr>
          <a:xfrm rot="18911400">
            <a:off x="7054269" y="1084069"/>
            <a:ext cx="484632" cy="481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Connecteur droit avec flèche 20"/>
          <p:cNvCxnSpPr/>
          <p:nvPr/>
        </p:nvCxnSpPr>
        <p:spPr>
          <a:xfrm>
            <a:off x="3453180" y="2031741"/>
            <a:ext cx="2415998" cy="110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H="1" flipV="1">
            <a:off x="6410492" y="1740784"/>
            <a:ext cx="1488425" cy="14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flipH="1" flipV="1">
            <a:off x="6408131" y="2010850"/>
            <a:ext cx="1488425" cy="14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Étoile à 12 branches 31"/>
          <p:cNvSpPr/>
          <p:nvPr/>
        </p:nvSpPr>
        <p:spPr>
          <a:xfrm>
            <a:off x="3571419" y="1873637"/>
            <a:ext cx="2103921" cy="345693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Si rémunérateur </a:t>
            </a:r>
            <a:endParaRPr lang="en-US" sz="1100" dirty="0"/>
          </a:p>
        </p:txBody>
      </p:sp>
      <p:sp>
        <p:nvSpPr>
          <p:cNvPr id="33" name="ZoneTexte 32"/>
          <p:cNvSpPr txBox="1"/>
          <p:nvPr/>
        </p:nvSpPr>
        <p:spPr>
          <a:xfrm>
            <a:off x="5135719" y="2167720"/>
            <a:ext cx="20585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latin typeface="Bernard MT Condensed" panose="02050806060905020404" pitchFamily="18" charset="0"/>
              </a:rPr>
              <a:t>Compensation financière / impôts </a:t>
            </a:r>
            <a:endParaRPr lang="en-US" sz="1100" dirty="0">
              <a:latin typeface="Bernard MT Condensed" panose="02050806060905020404" pitchFamily="18" charset="0"/>
            </a:endParaRPr>
          </a:p>
        </p:txBody>
      </p:sp>
      <p:graphicFrame>
        <p:nvGraphicFramePr>
          <p:cNvPr id="36" name="Diagramme 35"/>
          <p:cNvGraphicFramePr/>
          <p:nvPr>
            <p:extLst>
              <p:ext uri="{D42A27DB-BD31-4B8C-83A1-F6EECF244321}">
                <p14:modId xmlns:p14="http://schemas.microsoft.com/office/powerpoint/2010/main" val="1714720839"/>
              </p:ext>
            </p:extLst>
          </p:nvPr>
        </p:nvGraphicFramePr>
        <p:xfrm>
          <a:off x="6141458" y="2649724"/>
          <a:ext cx="6028024" cy="4173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37" name="Accolade ouvrante 36"/>
          <p:cNvSpPr/>
          <p:nvPr/>
        </p:nvSpPr>
        <p:spPr>
          <a:xfrm rot="10800000">
            <a:off x="3730829" y="4276096"/>
            <a:ext cx="339395" cy="1354347"/>
          </a:xfrm>
          <a:prstGeom prst="leftBrac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ccolade ouvrante 40"/>
          <p:cNvSpPr/>
          <p:nvPr/>
        </p:nvSpPr>
        <p:spPr>
          <a:xfrm rot="16200000">
            <a:off x="5971761" y="1636337"/>
            <a:ext cx="339395" cy="1898909"/>
          </a:xfrm>
          <a:prstGeom prst="leftBrac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Connecteur droit 38"/>
          <p:cNvCxnSpPr/>
          <p:nvPr/>
        </p:nvCxnSpPr>
        <p:spPr>
          <a:xfrm flipH="1">
            <a:off x="4185138" y="2898949"/>
            <a:ext cx="1956870" cy="2054321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4907322" y="4736538"/>
            <a:ext cx="213182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 smtClean="0">
                <a:solidFill>
                  <a:srgbClr val="222222"/>
                </a:solidFill>
                <a:latin typeface="Arial" panose="020B0604020202020204" pitchFamily="34" charset="0"/>
              </a:rPr>
              <a:t>Fin du travail contraint pour du travail volontaire </a:t>
            </a:r>
            <a:endParaRPr lang="fr-FR" sz="14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fr-FR" sz="1400" dirty="0" smtClean="0">
                <a:solidFill>
                  <a:srgbClr val="222222"/>
                </a:solidFill>
                <a:latin typeface="Arial" panose="020B0604020202020204" pitchFamily="34" charset="0"/>
              </a:rPr>
              <a:t>Travailler pour une société n’est plus fait pour survivre mais améliorer son confort </a:t>
            </a:r>
            <a:endParaRPr lang="fr-FR" sz="1400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070224" y="2921701"/>
            <a:ext cx="168434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rgbClr val="222222"/>
                </a:solidFill>
                <a:latin typeface="Arial" panose="020B0604020202020204" pitchFamily="34" charset="0"/>
              </a:rPr>
              <a:t>Le travail structure l’individu et la société</a:t>
            </a:r>
          </a:p>
        </p:txBody>
      </p:sp>
    </p:spTree>
    <p:extLst>
      <p:ext uri="{BB962C8B-B14F-4D97-AF65-F5344CB8AC3E}">
        <p14:creationId xmlns:p14="http://schemas.microsoft.com/office/powerpoint/2010/main" val="37643620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4558</TotalTime>
  <Words>331</Words>
  <Application>Microsoft Office PowerPoint</Application>
  <PresentationFormat>Grand écran</PresentationFormat>
  <Paragraphs>49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2" baseType="lpstr">
      <vt:lpstr>ＭＳ Ｐゴシック</vt:lpstr>
      <vt:lpstr>Arial</vt:lpstr>
      <vt:lpstr>Arial</vt:lpstr>
      <vt:lpstr>Bauhaus 93</vt:lpstr>
      <vt:lpstr>Bernard MT Condensed</vt:lpstr>
      <vt:lpstr>Calibri</vt:lpstr>
      <vt:lpstr>Calibri Light</vt:lpstr>
      <vt:lpstr>Helvetica</vt:lpstr>
      <vt:lpstr>Wingdings</vt:lpstr>
      <vt:lpstr>Thème Office</vt:lpstr>
      <vt:lpstr>Présentation PowerPoint</vt:lpstr>
      <vt:lpstr>Présentation PowerPoint</vt:lpstr>
    </vt:vector>
  </TitlesOfParts>
  <Company>L'Oréal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 tech project</dc:title>
  <dc:creator>POETTE Arnaud</dc:creator>
  <cp:lastModifiedBy>POETTE Arnaud</cp:lastModifiedBy>
  <cp:revision>82</cp:revision>
  <dcterms:created xsi:type="dcterms:W3CDTF">2019-10-01T05:59:27Z</dcterms:created>
  <dcterms:modified xsi:type="dcterms:W3CDTF">2020-04-10T08:00:43Z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45dad89-2096-47a1-b1b1-c9d057667e94_Enabled">
    <vt:lpwstr>True</vt:lpwstr>
  </property>
  <property fmtid="{D5CDD505-2E9C-101B-9397-08002B2CF9AE}" pid="3" name="MSIP_Label_645dad89-2096-47a1-b1b1-c9d057667e94_SiteId">
    <vt:lpwstr>e4e1abd9-eac7-4a71-ab52-da5c998aa7ba</vt:lpwstr>
  </property>
  <property fmtid="{D5CDD505-2E9C-101B-9397-08002B2CF9AE}" pid="4" name="MSIP_Label_645dad89-2096-47a1-b1b1-c9d057667e94_Owner">
    <vt:lpwstr>Arnaud.Poette@loreal.com</vt:lpwstr>
  </property>
  <property fmtid="{D5CDD505-2E9C-101B-9397-08002B2CF9AE}" pid="5" name="MSIP_Label_645dad89-2096-47a1-b1b1-c9d057667e94_SetDate">
    <vt:lpwstr>2019-10-01T06:13:05.6355596Z</vt:lpwstr>
  </property>
  <property fmtid="{D5CDD505-2E9C-101B-9397-08002B2CF9AE}" pid="6" name="MSIP_Label_645dad89-2096-47a1-b1b1-c9d057667e94_Name">
    <vt:lpwstr>C1 - Internal use</vt:lpwstr>
  </property>
  <property fmtid="{D5CDD505-2E9C-101B-9397-08002B2CF9AE}" pid="7" name="MSIP_Label_645dad89-2096-47a1-b1b1-c9d057667e94_Application">
    <vt:lpwstr>Microsoft Azure Information Protection</vt:lpwstr>
  </property>
  <property fmtid="{D5CDD505-2E9C-101B-9397-08002B2CF9AE}" pid="8" name="MSIP_Label_645dad89-2096-47a1-b1b1-c9d057667e94_Extended_MSFT_Method">
    <vt:lpwstr>Automatic</vt:lpwstr>
  </property>
  <property fmtid="{D5CDD505-2E9C-101B-9397-08002B2CF9AE}" pid="9" name="Sensitivity">
    <vt:lpwstr>C1 - Internal use</vt:lpwstr>
  </property>
</Properties>
</file>